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61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114" y="7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Shape 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621125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"/>
          <p:cNvSpPr/>
          <p:nvPr/>
        </p:nvSpPr>
        <p:spPr>
          <a:xfrm>
            <a:off x="5230254" y="-37339"/>
            <a:ext cx="19217708" cy="13716001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71437" tIns="71437" rIns="71437" bIns="71437" anchor="ctr"/>
          <a:lstStyle/>
          <a:p>
            <a:pPr>
              <a:defRPr sz="32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Изображение"/>
          <p:cNvSpPr>
            <a:spLocks noGrp="1"/>
          </p:cNvSpPr>
          <p:nvPr>
            <p:ph type="pic" idx="13"/>
          </p:nvPr>
        </p:nvSpPr>
        <p:spPr>
          <a:xfrm>
            <a:off x="3048000" y="0"/>
            <a:ext cx="18288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горизонтально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Изображение"/>
          <p:cNvSpPr>
            <a:spLocks noGrp="1"/>
          </p:cNvSpPr>
          <p:nvPr>
            <p:ph type="pic" sz="half" idx="13"/>
          </p:nvPr>
        </p:nvSpPr>
        <p:spPr>
          <a:xfrm>
            <a:off x="5307210" y="892968"/>
            <a:ext cx="13751720" cy="832247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833937" y="9447609"/>
            <a:ext cx="14716126" cy="2000251"/>
          </a:xfrm>
          <a:prstGeom prst="rect">
            <a:avLst/>
          </a:prstGeom>
        </p:spPr>
        <p:txBody>
          <a:bodyPr anchor="b"/>
          <a:lstStyle/>
          <a:p>
            <a:r>
              <a:t>Текст заголовка</a:t>
            </a:r>
          </a:p>
        </p:txBody>
      </p:sp>
      <p:sp>
        <p:nvSpPr>
          <p:cNvPr id="11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833937" y="11519296"/>
            <a:ext cx="14716126" cy="158948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01625"/>
            <a:ext cx="494513" cy="51117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 — по центру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вертикально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Изображение"/>
          <p:cNvSpPr>
            <a:spLocks noGrp="1"/>
          </p:cNvSpPr>
          <p:nvPr>
            <p:ph type="pic" sz="half" idx="13"/>
          </p:nvPr>
        </p:nvSpPr>
        <p:spPr>
          <a:xfrm>
            <a:off x="12495609" y="892968"/>
            <a:ext cx="7500938" cy="1157287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7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Текст заголовка</a:t>
            </a:r>
          </a:p>
        </p:txBody>
      </p:sp>
      <p:sp>
        <p:nvSpPr>
          <p:cNvPr id="18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387453" y="6697265"/>
            <a:ext cx="7500938" cy="576857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4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Изображение"/>
          <p:cNvSpPr>
            <a:spLocks noGrp="1"/>
          </p:cNvSpPr>
          <p:nvPr>
            <p:ph type="pic" sz="quarter" idx="13"/>
          </p:nvPr>
        </p:nvSpPr>
        <p:spPr>
          <a:xfrm>
            <a:off x="12495609" y="3661171"/>
            <a:ext cx="7500938" cy="884039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9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387453" y="3661171"/>
            <a:ext cx="7500938" cy="8840392"/>
          </a:xfrm>
          <a:prstGeom prst="rect">
            <a:avLst/>
          </a:prstGeom>
        </p:spPr>
        <p:txBody>
          <a:bodyPr/>
          <a:lstStyle>
            <a:lvl1pPr marL="465364" indent="-465364">
              <a:spcBef>
                <a:spcPts val="4500"/>
              </a:spcBef>
              <a:defRPr sz="3800"/>
            </a:lvl1pPr>
            <a:lvl2pPr marL="808264" indent="-465364">
              <a:spcBef>
                <a:spcPts val="4500"/>
              </a:spcBef>
              <a:defRPr sz="3800"/>
            </a:lvl2pPr>
            <a:lvl3pPr marL="1151164" indent="-465364">
              <a:spcBef>
                <a:spcPts val="4500"/>
              </a:spcBef>
              <a:defRPr sz="3800"/>
            </a:lvl3pPr>
            <a:lvl4pPr marL="1494064" indent="-465364">
              <a:spcBef>
                <a:spcPts val="4500"/>
              </a:spcBef>
              <a:defRPr sz="3800"/>
            </a:lvl4pPr>
            <a:lvl5pPr marL="1836964" indent="-465364">
              <a:spcBef>
                <a:spcPts val="4500"/>
              </a:spcBef>
              <a:defRPr sz="38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0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нкты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387453" y="1785937"/>
            <a:ext cx="15609094" cy="10144126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3 шт.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Изображение"/>
          <p:cNvSpPr>
            <a:spLocks noGrp="1"/>
          </p:cNvSpPr>
          <p:nvPr>
            <p:ph type="pic" sz="quarter" idx="13"/>
          </p:nvPr>
        </p:nvSpPr>
        <p:spPr>
          <a:xfrm>
            <a:off x="12495609" y="7161609"/>
            <a:ext cx="7500938" cy="53042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6" name="Изображение"/>
          <p:cNvSpPr>
            <a:spLocks noGrp="1"/>
          </p:cNvSpPr>
          <p:nvPr>
            <p:ph type="pic" sz="quarter" idx="14"/>
          </p:nvPr>
        </p:nvSpPr>
        <p:spPr>
          <a:xfrm>
            <a:off x="12504353" y="1250156"/>
            <a:ext cx="7500939" cy="53042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7" name="Изображение"/>
          <p:cNvSpPr>
            <a:spLocks noGrp="1"/>
          </p:cNvSpPr>
          <p:nvPr>
            <p:ph type="pic" sz="half" idx="15"/>
          </p:nvPr>
        </p:nvSpPr>
        <p:spPr>
          <a:xfrm>
            <a:off x="4387453" y="1250156"/>
            <a:ext cx="7500938" cy="1121568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–Иван Арсентьев"/>
          <p:cNvSpPr txBox="1">
            <a:spLocks noGrp="1"/>
          </p:cNvSpPr>
          <p:nvPr>
            <p:ph type="body" sz="quarter" idx="13"/>
          </p:nvPr>
        </p:nvSpPr>
        <p:spPr>
          <a:xfrm>
            <a:off x="4833937" y="8947546"/>
            <a:ext cx="14716126" cy="66079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–Иван Арсентьев</a:t>
            </a:r>
          </a:p>
        </p:txBody>
      </p:sp>
      <p:sp>
        <p:nvSpPr>
          <p:cNvPr id="41" name="«Место ввода цитаты»."/>
          <p:cNvSpPr txBox="1">
            <a:spLocks noGrp="1"/>
          </p:cNvSpPr>
          <p:nvPr>
            <p:ph type="body" sz="quarter" idx="14"/>
          </p:nvPr>
        </p:nvSpPr>
        <p:spPr>
          <a:xfrm>
            <a:off x="4833937" y="6000353"/>
            <a:ext cx="14716126" cy="9652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</a:lstStyle>
          <a:p>
            <a:r>
              <a:t>«Место ввода цитаты».</a:t>
            </a:r>
          </a:p>
        </p:txBody>
      </p:sp>
      <p:sp>
        <p:nvSpPr>
          <p:cNvPr id="4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3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387453" y="3661171"/>
            <a:ext cx="15609094" cy="884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35814" y="13010554"/>
            <a:ext cx="494513" cy="511176"/>
          </a:xfrm>
          <a:prstGeom prst="rect">
            <a:avLst/>
          </a:prstGeom>
          <a:ln w="12700">
            <a:miter lim="400000"/>
          </a:ln>
        </p:spPr>
        <p:txBody>
          <a:bodyPr wrap="none" lIns="71437" tIns="71437" rIns="71437" bIns="71437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spd="med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1pPr>
      <a:lvl2pPr marL="0" marR="0" indent="228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2pPr>
      <a:lvl3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3pPr>
      <a:lvl4pPr marL="0" marR="0" indent="685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4pPr>
      <a:lvl5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5pPr>
      <a:lvl6pPr marL="0" marR="0" indent="1143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6pPr>
      <a:lvl7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7pPr>
      <a:lvl8pPr marL="0" marR="0" indent="1600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8pPr>
      <a:lvl9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9pPr>
    </p:titleStyle>
    <p:bodyStyle>
      <a:lvl1pPr marL="617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1pPr>
      <a:lvl2pPr marL="1061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2pPr>
      <a:lvl3pPr marL="1506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3pPr>
      <a:lvl4pPr marL="1950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4pPr>
      <a:lvl5pPr marL="2395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5pPr>
      <a:lvl6pPr marL="2839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6pPr>
      <a:lvl7pPr marL="3284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7pPr>
      <a:lvl8pPr marL="3728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8pPr>
      <a:lvl9pPr marL="4173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Helvetica Light"/>
        </a:defRPr>
      </a:lvl9pPr>
    </p:bodyStyle>
    <p:other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Линия"/>
          <p:cNvSpPr/>
          <p:nvPr/>
        </p:nvSpPr>
        <p:spPr>
          <a:xfrm flipV="1">
            <a:off x="10370343" y="1604166"/>
            <a:ext cx="1" cy="2777349"/>
          </a:xfrm>
          <a:prstGeom prst="line">
            <a:avLst/>
          </a:prstGeom>
          <a:ln w="12700">
            <a:solidFill>
              <a:srgbClr val="FFFFFF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/>
          </a:p>
        </p:txBody>
      </p:sp>
      <p:sp>
        <p:nvSpPr>
          <p:cNvPr id="52" name="Очень крутой…"/>
          <p:cNvSpPr txBox="1"/>
          <p:nvPr/>
        </p:nvSpPr>
        <p:spPr>
          <a:xfrm>
            <a:off x="7116915" y="3230765"/>
            <a:ext cx="15084198" cy="76038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b"/>
          <a:lstStyle/>
          <a:p>
            <a:pPr algn="l">
              <a:lnSpc>
                <a:spcPct val="110000"/>
              </a:lnSpc>
              <a:defRPr sz="7000" b="1" cap="all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pPr>
            <a:r>
              <a:rPr lang="ru-RU" sz="7200" b="1" cap="all" dirty="0">
                <a:solidFill>
                  <a:schemeClr val="accent1">
                    <a:lumMod val="50000"/>
                  </a:schemeClr>
                </a:solidFill>
                <a:latin typeface="Arial Narrow" charset="0"/>
                <a:sym typeface="Arial Narrow"/>
              </a:rPr>
              <a:t>Использование удаленного доступа</a:t>
            </a:r>
            <a:br>
              <a:rPr lang="ru-RU" sz="7200" b="1" cap="all" dirty="0">
                <a:solidFill>
                  <a:schemeClr val="accent1">
                    <a:lumMod val="50000"/>
                  </a:schemeClr>
                </a:solidFill>
                <a:latin typeface="Arial Narrow" charset="0"/>
                <a:sym typeface="Arial Narrow"/>
              </a:rPr>
            </a:br>
            <a:r>
              <a:rPr lang="ru-RU" sz="7200" b="1" cap="all" dirty="0">
                <a:solidFill>
                  <a:schemeClr val="accent1">
                    <a:lumMod val="50000"/>
                  </a:schemeClr>
                </a:solidFill>
                <a:latin typeface="Arial Narrow" charset="0"/>
                <a:sym typeface="Arial Narrow"/>
              </a:rPr>
              <a:t>и анализ статистики обращений к ведущим электронным ресурсам</a:t>
            </a:r>
            <a:br>
              <a:rPr lang="ru-RU" sz="7200" b="1" cap="all" dirty="0">
                <a:solidFill>
                  <a:schemeClr val="accent1">
                    <a:lumMod val="50000"/>
                  </a:schemeClr>
                </a:solidFill>
                <a:latin typeface="Arial Narrow" charset="0"/>
                <a:sym typeface="Arial Narrow"/>
              </a:rPr>
            </a:br>
            <a:r>
              <a:rPr lang="ru-RU" sz="7200" b="1" cap="all" dirty="0">
                <a:solidFill>
                  <a:schemeClr val="accent1">
                    <a:lumMod val="50000"/>
                  </a:schemeClr>
                </a:solidFill>
                <a:latin typeface="Arial Narrow" charset="0"/>
                <a:sym typeface="Arial Narrow"/>
              </a:rPr>
              <a:t>НИУ ВШЭ</a:t>
            </a:r>
            <a:endParaRPr sz="3600" dirty="0"/>
          </a:p>
        </p:txBody>
      </p:sp>
      <p:sp>
        <p:nvSpPr>
          <p:cNvPr id="54" name="Название подразделения,  лаборатории, факультета и т.д."/>
          <p:cNvSpPr txBox="1"/>
          <p:nvPr/>
        </p:nvSpPr>
        <p:spPr>
          <a:xfrm>
            <a:off x="7116915" y="1847447"/>
            <a:ext cx="9443423" cy="790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/>
          <a:p>
            <a:pPr algn="l">
              <a:defRPr sz="42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pPr>
            <a:r>
              <a:rPr lang="ru-RU" dirty="0"/>
              <a:t>Библиотека НИУ ВШЭ</a:t>
            </a:r>
            <a:r>
              <a:rPr dirty="0"/>
              <a:t> </a:t>
            </a:r>
          </a:p>
        </p:txBody>
      </p:sp>
      <p:pic>
        <p:nvPicPr>
          <p:cNvPr id="56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970" y="1330739"/>
            <a:ext cx="2736119" cy="264554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Очень крутой заголовок…">
            <a:extLst>
              <a:ext uri="{FF2B5EF4-FFF2-40B4-BE49-F238E27FC236}">
                <a16:creationId xmlns:a16="http://schemas.microsoft.com/office/drawing/2014/main" id="{E4AF23BF-61CB-462B-B339-2B1DC55897E9}"/>
              </a:ext>
            </a:extLst>
          </p:cNvPr>
          <p:cNvSpPr txBox="1"/>
          <p:nvPr/>
        </p:nvSpPr>
        <p:spPr>
          <a:xfrm>
            <a:off x="7116915" y="11390018"/>
            <a:ext cx="16073440" cy="11566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/>
          <a:p>
            <a:pPr algn="l">
              <a:defRPr sz="42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pPr>
            <a:r>
              <a:rPr lang="ru-RU" dirty="0"/>
              <a:t>(январь–июнь 2020)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Линия"/>
          <p:cNvSpPr/>
          <p:nvPr/>
        </p:nvSpPr>
        <p:spPr>
          <a:xfrm>
            <a:off x="1201065" y="2214562"/>
            <a:ext cx="21506373" cy="1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/>
          </a:p>
        </p:txBody>
      </p:sp>
      <p:sp>
        <p:nvSpPr>
          <p:cNvPr id="62" name="Название подразделения, лаборатории, факультета и т.д."/>
          <p:cNvSpPr txBox="1"/>
          <p:nvPr/>
        </p:nvSpPr>
        <p:spPr>
          <a:xfrm>
            <a:off x="11338744" y="942364"/>
            <a:ext cx="11366416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r">
              <a:defRPr sz="24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r>
              <a:rPr lang="ru-RU" dirty="0"/>
              <a:t>Библиотека НИУ ВШЭ</a:t>
            </a:r>
            <a:endParaRPr dirty="0"/>
          </a:p>
        </p:txBody>
      </p:sp>
      <p:pic>
        <p:nvPicPr>
          <p:cNvPr id="63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606" y="586180"/>
            <a:ext cx="1199579" cy="119957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510027-6622-4889-959D-36220AAD1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5936" y="3176808"/>
            <a:ext cx="14545616" cy="9596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653706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Очень крутой заголовок…"/>
          <p:cNvSpPr txBox="1"/>
          <p:nvPr/>
        </p:nvSpPr>
        <p:spPr>
          <a:xfrm>
            <a:off x="1209449" y="2972787"/>
            <a:ext cx="21489608" cy="13249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/>
          <a:lstStyle/>
          <a:p>
            <a:pPr algn="l">
              <a:defRPr sz="7000" b="1" cap="all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pPr>
            <a:r>
              <a:rPr lang="ru-RU" dirty="0"/>
              <a:t>Краткий анализ</a:t>
            </a:r>
            <a:endParaRPr dirty="0"/>
          </a:p>
        </p:txBody>
      </p:sp>
      <p:sp>
        <p:nvSpPr>
          <p:cNvPr id="88" name="Заголовок основного текста"/>
          <p:cNvSpPr txBox="1"/>
          <p:nvPr/>
        </p:nvSpPr>
        <p:spPr>
          <a:xfrm>
            <a:off x="1201064" y="4697762"/>
            <a:ext cx="21506373" cy="79208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b"/>
          <a:lstStyle>
            <a:lvl1pPr algn="l">
              <a:defRPr sz="4200" b="1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r>
              <a:rPr lang="ru-RU" sz="4000" dirty="0"/>
              <a:t>В июне 2020 г. наблюдается предсказуемое сокращение использования электронных ресурсов (</a:t>
            </a:r>
            <a:r>
              <a:rPr lang="ru-RU" sz="4000" i="1" dirty="0"/>
              <a:t>открытые статьи</a:t>
            </a:r>
            <a:r>
              <a:rPr lang="ru-RU" sz="4000" dirty="0"/>
              <a:t>). При этом оно более резкое, чем в предыдущем году. В 2020 г. читатели как быстрее наращивали спрос на базы данных (апрель-май), так и скорее «остывали» к ним (июнь).</a:t>
            </a:r>
          </a:p>
          <a:p>
            <a:endParaRPr lang="en-US" sz="4000" dirty="0"/>
          </a:p>
          <a:p>
            <a:r>
              <a:rPr lang="ru-RU" sz="4000" dirty="0"/>
              <a:t>Число </a:t>
            </a:r>
            <a:r>
              <a:rPr lang="ru-RU" sz="4000" i="1" dirty="0"/>
              <a:t>заходов</a:t>
            </a:r>
            <a:r>
              <a:rPr lang="ru-RU" sz="4000" dirty="0"/>
              <a:t> в системы через удаленный доступ также резко снизилось (здесь, возможно, стало играть частичное возвращение сотрудников в кампусы).</a:t>
            </a:r>
          </a:p>
          <a:p>
            <a:endParaRPr lang="ru-RU" sz="4000" dirty="0"/>
          </a:p>
          <a:p>
            <a:r>
              <a:rPr lang="ru-RU" sz="4000" dirty="0"/>
              <a:t>В целом за первое полугодие использование ресурсов увеличилось более чем на 25% по сравнению с аналогичным периодом 2019 г. Что из этого объясняется именно режимом изоляции, что эволюционным ростом востребованности подписок — предмет более сложного исследования.</a:t>
            </a:r>
          </a:p>
        </p:txBody>
      </p:sp>
      <p:sp>
        <p:nvSpPr>
          <p:cNvPr id="89" name="Линия"/>
          <p:cNvSpPr/>
          <p:nvPr/>
        </p:nvSpPr>
        <p:spPr>
          <a:xfrm>
            <a:off x="1201065" y="2214562"/>
            <a:ext cx="21506374" cy="1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/>
          </a:p>
        </p:txBody>
      </p:sp>
      <p:sp>
        <p:nvSpPr>
          <p:cNvPr id="90" name="Название подразделения, лаборатории, факультета и т.д."/>
          <p:cNvSpPr txBox="1"/>
          <p:nvPr/>
        </p:nvSpPr>
        <p:spPr>
          <a:xfrm>
            <a:off x="11338744" y="942364"/>
            <a:ext cx="11366416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r">
              <a:defRPr sz="24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r>
              <a:rPr lang="ru-RU" dirty="0"/>
              <a:t>Библиотека</a:t>
            </a:r>
            <a:endParaRPr dirty="0"/>
          </a:p>
        </p:txBody>
      </p:sp>
      <p:pic>
        <p:nvPicPr>
          <p:cNvPr id="91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606" y="586180"/>
            <a:ext cx="1199579" cy="11995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Линия"/>
          <p:cNvSpPr/>
          <p:nvPr/>
        </p:nvSpPr>
        <p:spPr>
          <a:xfrm>
            <a:off x="1201065" y="2214562"/>
            <a:ext cx="21506373" cy="1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/>
          </a:p>
        </p:txBody>
      </p:sp>
      <p:sp>
        <p:nvSpPr>
          <p:cNvPr id="62" name="Название подразделения, лаборатории, факультета и т.д."/>
          <p:cNvSpPr txBox="1"/>
          <p:nvPr/>
        </p:nvSpPr>
        <p:spPr>
          <a:xfrm>
            <a:off x="11338744" y="942364"/>
            <a:ext cx="11366416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r">
              <a:defRPr sz="24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r>
              <a:rPr lang="ru-RU" dirty="0"/>
              <a:t>Библиотека НИУ ВШЭ</a:t>
            </a:r>
            <a:endParaRPr dirty="0"/>
          </a:p>
        </p:txBody>
      </p:sp>
      <p:pic>
        <p:nvPicPr>
          <p:cNvPr id="63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606" y="586180"/>
            <a:ext cx="1199579" cy="119957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C66945E-8382-4143-8975-1278A92C4F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573" y="2666020"/>
            <a:ext cx="17150853" cy="9759238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Линия"/>
          <p:cNvSpPr/>
          <p:nvPr/>
        </p:nvSpPr>
        <p:spPr>
          <a:xfrm>
            <a:off x="1201065" y="2214562"/>
            <a:ext cx="21506373" cy="1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/>
          </a:p>
        </p:txBody>
      </p:sp>
      <p:sp>
        <p:nvSpPr>
          <p:cNvPr id="62" name="Название подразделения, лаборатории, факультета и т.д."/>
          <p:cNvSpPr txBox="1"/>
          <p:nvPr/>
        </p:nvSpPr>
        <p:spPr>
          <a:xfrm>
            <a:off x="11338744" y="942364"/>
            <a:ext cx="11366416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r">
              <a:defRPr sz="24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r>
              <a:rPr lang="ru-RU" dirty="0"/>
              <a:t>Библиотека НИУ ВШЭ</a:t>
            </a:r>
            <a:endParaRPr dirty="0"/>
          </a:p>
        </p:txBody>
      </p:sp>
      <p:pic>
        <p:nvPicPr>
          <p:cNvPr id="63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606" y="586180"/>
            <a:ext cx="1199579" cy="1199579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DA4B110-1C9B-46E0-BB57-6D4F09FBA4A0}"/>
              </a:ext>
            </a:extLst>
          </p:cNvPr>
          <p:cNvSpPr txBox="1"/>
          <p:nvPr/>
        </p:nvSpPr>
        <p:spPr>
          <a:xfrm>
            <a:off x="2426185" y="11600603"/>
            <a:ext cx="19846935" cy="16831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50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Light"/>
              </a:rPr>
              <a:t>Анализируются семь </a:t>
            </a:r>
            <a:r>
              <a:rPr kumimoji="0" lang="ru-RU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Light"/>
              </a:rPr>
              <a:t>активно используемых ресурсов:</a:t>
            </a:r>
            <a:b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Light"/>
              </a:rPr>
            </a:br>
            <a:r>
              <a:rPr kumimoji="0" lang="en-US" sz="5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Helvetica Light"/>
              </a:rPr>
              <a:t>SpringerLink, JSTOR, Taylor &amp; Francis, Wiley, EBSCO, SAGE, ProQuest</a:t>
            </a:r>
            <a:endParaRPr kumimoji="0" lang="ru-RU" sz="50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Helvetica Light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1BB890-1682-4BB1-A729-B2F2BFD7D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7447" y="2666618"/>
            <a:ext cx="14473607" cy="868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182179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Линия"/>
          <p:cNvSpPr/>
          <p:nvPr/>
        </p:nvSpPr>
        <p:spPr>
          <a:xfrm>
            <a:off x="1201065" y="2214562"/>
            <a:ext cx="21506373" cy="1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/>
          </a:p>
        </p:txBody>
      </p:sp>
      <p:sp>
        <p:nvSpPr>
          <p:cNvPr id="62" name="Название подразделения, лаборатории, факультета и т.д."/>
          <p:cNvSpPr txBox="1"/>
          <p:nvPr/>
        </p:nvSpPr>
        <p:spPr>
          <a:xfrm>
            <a:off x="11338744" y="942364"/>
            <a:ext cx="11366416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r">
              <a:defRPr sz="24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r>
              <a:rPr lang="ru-RU" dirty="0"/>
              <a:t>Библиотека НИУ ВШЭ</a:t>
            </a:r>
            <a:endParaRPr dirty="0"/>
          </a:p>
        </p:txBody>
      </p:sp>
      <p:pic>
        <p:nvPicPr>
          <p:cNvPr id="63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606" y="586180"/>
            <a:ext cx="1199579" cy="11995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C94145-1D10-431F-A010-7A074E4BF9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7023" y="3185592"/>
            <a:ext cx="14569953" cy="8767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0102608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Линия"/>
          <p:cNvSpPr/>
          <p:nvPr/>
        </p:nvSpPr>
        <p:spPr>
          <a:xfrm>
            <a:off x="1201065" y="2214562"/>
            <a:ext cx="21506373" cy="1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/>
          </a:p>
        </p:txBody>
      </p:sp>
      <p:sp>
        <p:nvSpPr>
          <p:cNvPr id="62" name="Название подразделения, лаборатории, факультета и т.д."/>
          <p:cNvSpPr txBox="1"/>
          <p:nvPr/>
        </p:nvSpPr>
        <p:spPr>
          <a:xfrm>
            <a:off x="11338744" y="942364"/>
            <a:ext cx="11366416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r">
              <a:defRPr sz="24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r>
              <a:rPr lang="ru-RU" dirty="0"/>
              <a:t>Библиотека НИУ ВШЭ</a:t>
            </a:r>
            <a:endParaRPr dirty="0"/>
          </a:p>
        </p:txBody>
      </p:sp>
      <p:pic>
        <p:nvPicPr>
          <p:cNvPr id="63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606" y="586180"/>
            <a:ext cx="1199579" cy="11995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AC68A39-4305-4AD6-84A9-B4C8CB1425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820" y="3257600"/>
            <a:ext cx="16661848" cy="899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15337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Линия"/>
          <p:cNvSpPr/>
          <p:nvPr/>
        </p:nvSpPr>
        <p:spPr>
          <a:xfrm>
            <a:off x="1201065" y="2214562"/>
            <a:ext cx="21506373" cy="1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/>
          </a:p>
        </p:txBody>
      </p:sp>
      <p:sp>
        <p:nvSpPr>
          <p:cNvPr id="62" name="Название подразделения, лаборатории, факультета и т.д."/>
          <p:cNvSpPr txBox="1"/>
          <p:nvPr/>
        </p:nvSpPr>
        <p:spPr>
          <a:xfrm>
            <a:off x="11338744" y="942364"/>
            <a:ext cx="11366416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r">
              <a:defRPr sz="24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r>
              <a:rPr lang="ru-RU" dirty="0"/>
              <a:t>Библиотека НИУ ВШЭ</a:t>
            </a:r>
            <a:endParaRPr dirty="0"/>
          </a:p>
        </p:txBody>
      </p:sp>
      <p:pic>
        <p:nvPicPr>
          <p:cNvPr id="63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606" y="586180"/>
            <a:ext cx="1199579" cy="11995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A1AF755-5E08-41B2-98C0-92A25954FD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654" y="3185592"/>
            <a:ext cx="14700692" cy="980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83310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Линия"/>
          <p:cNvSpPr/>
          <p:nvPr/>
        </p:nvSpPr>
        <p:spPr>
          <a:xfrm>
            <a:off x="1201065" y="2214562"/>
            <a:ext cx="21506373" cy="1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/>
          </a:p>
        </p:txBody>
      </p:sp>
      <p:sp>
        <p:nvSpPr>
          <p:cNvPr id="62" name="Название подразделения, лаборатории, факультета и т.д."/>
          <p:cNvSpPr txBox="1"/>
          <p:nvPr/>
        </p:nvSpPr>
        <p:spPr>
          <a:xfrm>
            <a:off x="11338744" y="942364"/>
            <a:ext cx="11366416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r">
              <a:defRPr sz="24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r>
              <a:rPr lang="ru-RU" dirty="0"/>
              <a:t>Библиотека НИУ ВШЭ</a:t>
            </a:r>
            <a:endParaRPr dirty="0"/>
          </a:p>
        </p:txBody>
      </p:sp>
      <p:pic>
        <p:nvPicPr>
          <p:cNvPr id="63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606" y="586180"/>
            <a:ext cx="1199579" cy="11995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F9FBFA0-9C12-4854-BAB5-CFB9E30AB6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7435" y="3319807"/>
            <a:ext cx="16369130" cy="9453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24527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Линия"/>
          <p:cNvSpPr/>
          <p:nvPr/>
        </p:nvSpPr>
        <p:spPr>
          <a:xfrm>
            <a:off x="1201065" y="2214562"/>
            <a:ext cx="21506373" cy="1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/>
          </a:p>
        </p:txBody>
      </p:sp>
      <p:sp>
        <p:nvSpPr>
          <p:cNvPr id="62" name="Название подразделения, лаборатории, факультета и т.д."/>
          <p:cNvSpPr txBox="1"/>
          <p:nvPr/>
        </p:nvSpPr>
        <p:spPr>
          <a:xfrm>
            <a:off x="11338744" y="942364"/>
            <a:ext cx="11366416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r">
              <a:defRPr sz="24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r>
              <a:rPr lang="ru-RU" dirty="0"/>
              <a:t>Библиотека НИУ ВШЭ</a:t>
            </a:r>
            <a:endParaRPr dirty="0"/>
          </a:p>
        </p:txBody>
      </p:sp>
      <p:pic>
        <p:nvPicPr>
          <p:cNvPr id="63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606" y="586180"/>
            <a:ext cx="1199579" cy="1199579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5F7B2C-DBAD-4933-ACF9-B9BFD56314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5286" y="3545632"/>
            <a:ext cx="15966916" cy="864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1836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Линия"/>
          <p:cNvSpPr/>
          <p:nvPr/>
        </p:nvSpPr>
        <p:spPr>
          <a:xfrm>
            <a:off x="1201065" y="2214562"/>
            <a:ext cx="21506373" cy="1"/>
          </a:xfrm>
          <a:prstGeom prst="line">
            <a:avLst/>
          </a:prstGeom>
          <a:ln w="12700">
            <a:solidFill>
              <a:srgbClr val="253957"/>
            </a:solidFill>
            <a:miter lim="400000"/>
          </a:ln>
        </p:spPr>
        <p:txBody>
          <a:bodyPr lIns="71437" tIns="71437" rIns="71437" bIns="71437" anchor="ctr"/>
          <a:lstStyle/>
          <a:p>
            <a:pPr>
              <a:defRPr sz="3200"/>
            </a:pPr>
            <a:endParaRPr/>
          </a:p>
        </p:txBody>
      </p:sp>
      <p:sp>
        <p:nvSpPr>
          <p:cNvPr id="62" name="Название подразделения, лаборатории, факультета и т.д."/>
          <p:cNvSpPr txBox="1"/>
          <p:nvPr/>
        </p:nvSpPr>
        <p:spPr>
          <a:xfrm>
            <a:off x="11338744" y="942364"/>
            <a:ext cx="11366416" cy="513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71437" tIns="71437" rIns="71437" bIns="71437" anchor="ctr">
            <a:spAutoFit/>
          </a:bodyPr>
          <a:lstStyle>
            <a:lvl1pPr algn="r">
              <a:defRPr sz="2400">
                <a:solidFill>
                  <a:srgbClr val="253957"/>
                </a:solidFill>
                <a:latin typeface="+mn-lt"/>
                <a:ea typeface="+mn-ea"/>
                <a:cs typeface="+mn-cs"/>
                <a:sym typeface="Arial Narrow"/>
              </a:defRPr>
            </a:lvl1pPr>
          </a:lstStyle>
          <a:p>
            <a:r>
              <a:rPr lang="ru-RU" dirty="0"/>
              <a:t>Библиотека НИУ ВШЭ</a:t>
            </a:r>
            <a:endParaRPr dirty="0"/>
          </a:p>
        </p:txBody>
      </p:sp>
      <p:pic>
        <p:nvPicPr>
          <p:cNvPr id="63" name="Изображение" descr="Изображение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6606" y="586180"/>
            <a:ext cx="1199579" cy="1199579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2FD933B-CF54-46E1-AF51-8D8201A6A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6207" y="3199663"/>
            <a:ext cx="16425073" cy="9573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642116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Arial Narrow"/>
        <a:ea typeface="Arial Narrow"/>
        <a:cs typeface="Arial Narrow"/>
      </a:minorFont>
    </a:fontScheme>
    <a:fmtScheme name="White">
      <a:fillStyleLst>
        <a:solidFill>
          <a:srgbClr val="FFFFFF"/>
        </a:solidFill>
        <a:solidFill>
          <a:srgbClr val="FFFFFF"/>
        </a:solidFill>
        <a:solidFill>
          <a:srgbClr val="FFFFFF"/>
        </a:solidFill>
      </a:fillStyleLst>
      <a:lnStyleLst>
        <a:ln>
          <a:solidFill>
            <a:srgbClr val="000000"/>
          </a:solidFill>
        </a:ln>
        <a:ln>
          <a:solidFill>
            <a:srgbClr val="000000"/>
          </a:solidFill>
        </a:ln>
        <a:ln>
          <a:solidFill>
            <a:srgbClr val="000000"/>
          </a:solidFill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rgbClr val="FFFFFF"/>
        </a:solidFill>
        <a:solidFill>
          <a:srgbClr val="FFFFFF"/>
        </a:solidFill>
        <a:solidFill>
          <a:srgbClr val="FFFFFF"/>
        </a:soli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Arial Narrow"/>
        <a:ea typeface="Arial Narrow"/>
        <a:cs typeface="Arial Narrow"/>
      </a:minorFont>
    </a:fontScheme>
    <a:fmtScheme name="White">
      <a:fillStyleLst>
        <a:solidFill>
          <a:srgbClr val="FFFFFF"/>
        </a:solidFill>
        <a:solidFill>
          <a:srgbClr val="FFFFFF"/>
        </a:solidFill>
        <a:solidFill>
          <a:srgbClr val="FFFFFF"/>
        </a:solidFill>
      </a:fillStyleLst>
      <a:lnStyleLst>
        <a:ln>
          <a:solidFill>
            <a:srgbClr val="000000"/>
          </a:solidFill>
        </a:ln>
        <a:ln>
          <a:solidFill>
            <a:srgbClr val="000000"/>
          </a:solidFill>
        </a:ln>
        <a:ln>
          <a:solidFill>
            <a:srgbClr val="000000"/>
          </a:solidFill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rgbClr val="FFFFFF"/>
        </a:solidFill>
        <a:solidFill>
          <a:srgbClr val="FFFFFF"/>
        </a:solidFill>
        <a:solidFill>
          <a:srgbClr val="FFFFFF"/>
        </a:soli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1012</TotalTime>
  <Words>191</Words>
  <Application>Microsoft Office PowerPoint</Application>
  <PresentationFormat>Произвольный</PresentationFormat>
  <Paragraphs>20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 Narrow</vt:lpstr>
      <vt:lpstr>Helvetica</vt:lpstr>
      <vt:lpstr>Helvetica Light</vt:lpstr>
      <vt:lpstr>Helvetica Neue</vt:lpstr>
      <vt:lpstr>White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Vapa</dc:creator>
  <cp:lastModifiedBy>Писляков Владимир</cp:lastModifiedBy>
  <cp:revision>75</cp:revision>
  <dcterms:modified xsi:type="dcterms:W3CDTF">2020-07-08T12:40:08Z</dcterms:modified>
</cp:coreProperties>
</file>