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1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14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6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"/>
          <p:cNvSpPr/>
          <p:nvPr/>
        </p:nvSpPr>
        <p:spPr>
          <a:xfrm>
            <a:off x="5230254" y="-37339"/>
            <a:ext cx="19217708" cy="13716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Изображение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5307210" y="892968"/>
            <a:ext cx="13751720" cy="832247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833937" y="11519296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35814" y="13001625"/>
            <a:ext cx="494513" cy="51117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Текст заголовка</a:t>
            </a:r>
          </a:p>
        </p:txBody>
      </p:sp>
      <p:sp>
        <p:nvSpPr>
          <p:cNvPr id="1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6697265"/>
            <a:ext cx="7500938" cy="57685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4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12495609" y="3661171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6" name="Изображение"/>
          <p:cNvSpPr>
            <a:spLocks noGrp="1"/>
          </p:cNvSpPr>
          <p:nvPr>
            <p:ph type="pic" sz="quarter" idx="14"/>
          </p:nvPr>
        </p:nvSpPr>
        <p:spPr>
          <a:xfrm>
            <a:off x="12504353" y="1250156"/>
            <a:ext cx="7500939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7" name="Изображение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–Иван Арсентьев"/>
          <p:cNvSpPr txBox="1"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6079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41" name="«Место ввода цитаты»."/>
          <p:cNvSpPr txBox="1">
            <a:spLocks noGrp="1"/>
          </p:cNvSpPr>
          <p:nvPr>
            <p:ph type="body" sz="quarter" idx="14"/>
          </p:nvPr>
        </p:nvSpPr>
        <p:spPr>
          <a:xfrm>
            <a:off x="4833937" y="6000353"/>
            <a:ext cx="14716126" cy="965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</a:lstStyle>
          <a:p>
            <a:r>
              <a:t>«Место ввода цитаты».</a:t>
            </a:r>
          </a:p>
        </p:txBody>
      </p:sp>
      <p:sp>
        <p:nvSpPr>
          <p:cNvPr id="4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35814" y="13010554"/>
            <a:ext cx="494513" cy="511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617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1061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1506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950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2395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2839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3284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3728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4173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Линия"/>
          <p:cNvSpPr/>
          <p:nvPr/>
        </p:nvSpPr>
        <p:spPr>
          <a:xfrm flipV="1">
            <a:off x="10370343" y="1604166"/>
            <a:ext cx="1" cy="2777349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52" name="Очень крутой…"/>
          <p:cNvSpPr txBox="1"/>
          <p:nvPr/>
        </p:nvSpPr>
        <p:spPr>
          <a:xfrm>
            <a:off x="7116915" y="3230765"/>
            <a:ext cx="15084198" cy="76038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b"/>
          <a:lstStyle/>
          <a:p>
            <a:pPr algn="l">
              <a:lnSpc>
                <a:spcPct val="110000"/>
              </a:lnSpc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7200" b="1" cap="all" dirty="0">
                <a:solidFill>
                  <a:schemeClr val="accent1">
                    <a:lumMod val="50000"/>
                  </a:schemeClr>
                </a:solidFill>
                <a:latin typeface="Arial Narrow" charset="0"/>
                <a:sym typeface="Arial Narrow"/>
              </a:rPr>
              <a:t>Использование удаленного доступа</a:t>
            </a:r>
            <a:br>
              <a:rPr lang="ru-RU" sz="7200" b="1" cap="all" dirty="0">
                <a:solidFill>
                  <a:schemeClr val="accent1">
                    <a:lumMod val="50000"/>
                  </a:schemeClr>
                </a:solidFill>
                <a:latin typeface="Arial Narrow" charset="0"/>
                <a:sym typeface="Arial Narrow"/>
              </a:rPr>
            </a:br>
            <a:r>
              <a:rPr lang="ru-RU" sz="7200" b="1" cap="all" dirty="0">
                <a:solidFill>
                  <a:schemeClr val="accent1">
                    <a:lumMod val="50000"/>
                  </a:schemeClr>
                </a:solidFill>
                <a:latin typeface="Arial Narrow" charset="0"/>
                <a:sym typeface="Arial Narrow"/>
              </a:rPr>
              <a:t>и анализ статистики обращений к ведущим электронным ресурсам</a:t>
            </a:r>
            <a:br>
              <a:rPr lang="ru-RU" sz="7200" b="1" cap="all" dirty="0">
                <a:solidFill>
                  <a:schemeClr val="accent1">
                    <a:lumMod val="50000"/>
                  </a:schemeClr>
                </a:solidFill>
                <a:latin typeface="Arial Narrow" charset="0"/>
                <a:sym typeface="Arial Narrow"/>
              </a:rPr>
            </a:br>
            <a:r>
              <a:rPr lang="ru-RU" sz="7200" b="1" cap="all" dirty="0">
                <a:solidFill>
                  <a:schemeClr val="accent1">
                    <a:lumMod val="50000"/>
                  </a:schemeClr>
                </a:solidFill>
                <a:latin typeface="Arial Narrow" charset="0"/>
                <a:sym typeface="Arial Narrow"/>
              </a:rPr>
              <a:t>НИУ ВШЭ</a:t>
            </a:r>
            <a:endParaRPr sz="3600" dirty="0"/>
          </a:p>
        </p:txBody>
      </p:sp>
      <p:sp>
        <p:nvSpPr>
          <p:cNvPr id="54" name="Название подразделения,  лаборатории, факультета и т.д."/>
          <p:cNvSpPr txBox="1"/>
          <p:nvPr/>
        </p:nvSpPr>
        <p:spPr>
          <a:xfrm>
            <a:off x="7116915" y="1847447"/>
            <a:ext cx="9443423" cy="7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Библиотека НИУ ВШЭ</a:t>
            </a:r>
            <a:r>
              <a:rPr dirty="0"/>
              <a:t> </a:t>
            </a:r>
          </a:p>
        </p:txBody>
      </p:sp>
      <p:pic>
        <p:nvPicPr>
          <p:cNvPr id="56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970" y="1330739"/>
            <a:ext cx="2736119" cy="264554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Очень крутой заголовок…">
            <a:extLst>
              <a:ext uri="{FF2B5EF4-FFF2-40B4-BE49-F238E27FC236}">
                <a16:creationId xmlns:a16="http://schemas.microsoft.com/office/drawing/2014/main" id="{E4AF23BF-61CB-462B-B339-2B1DC55897E9}"/>
              </a:ext>
            </a:extLst>
          </p:cNvPr>
          <p:cNvSpPr txBox="1"/>
          <p:nvPr/>
        </p:nvSpPr>
        <p:spPr>
          <a:xfrm>
            <a:off x="7116915" y="11390018"/>
            <a:ext cx="16073440" cy="11566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/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(январь–июнь 2020)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510027-6622-4889-959D-36220AAD1C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936" y="3176808"/>
            <a:ext cx="14545616" cy="959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5370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Очень крутой заголовок…"/>
          <p:cNvSpPr txBox="1"/>
          <p:nvPr/>
        </p:nvSpPr>
        <p:spPr>
          <a:xfrm>
            <a:off x="1209449" y="2972787"/>
            <a:ext cx="21489608" cy="13249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Краткий анализ</a:t>
            </a:r>
            <a:endParaRPr dirty="0"/>
          </a:p>
        </p:txBody>
      </p:sp>
      <p:sp>
        <p:nvSpPr>
          <p:cNvPr id="88" name="Заголовок основного текста"/>
          <p:cNvSpPr txBox="1"/>
          <p:nvPr/>
        </p:nvSpPr>
        <p:spPr>
          <a:xfrm>
            <a:off x="1201064" y="4697762"/>
            <a:ext cx="21506373" cy="79208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b"/>
          <a:lstStyle>
            <a:lvl1pPr algn="l">
              <a:defRPr sz="4200" b="1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sz="4000" dirty="0"/>
              <a:t>В июне 2020 г. наблюдается предсказуемое сокращение использования электронных ресурсов (</a:t>
            </a:r>
            <a:r>
              <a:rPr lang="ru-RU" sz="4000" i="1" dirty="0"/>
              <a:t>открытые статьи</a:t>
            </a:r>
            <a:r>
              <a:rPr lang="ru-RU" sz="4000" dirty="0"/>
              <a:t>). При этом оно более резкое, чем в предыдущем году. В 2020 г. читатели как быстрее наращивали спрос на базы данных (апрель-май), так и скорее «остывали» к ним (июнь).</a:t>
            </a:r>
          </a:p>
          <a:p>
            <a:endParaRPr lang="en-US" sz="4000" dirty="0"/>
          </a:p>
          <a:p>
            <a:r>
              <a:rPr lang="ru-RU" sz="4000" dirty="0"/>
              <a:t>Число </a:t>
            </a:r>
            <a:r>
              <a:rPr lang="ru-RU" sz="4000" i="1" dirty="0"/>
              <a:t>заходов</a:t>
            </a:r>
            <a:r>
              <a:rPr lang="ru-RU" sz="4000" dirty="0"/>
              <a:t> в системы через удаленный доступ также резко снизилось (здесь, возможно, стало играть частичное возвращение сотрудников в кампусы).</a:t>
            </a:r>
          </a:p>
          <a:p>
            <a:endParaRPr lang="ru-RU" sz="4000" dirty="0"/>
          </a:p>
          <a:p>
            <a:r>
              <a:rPr lang="ru-RU" sz="4000" dirty="0"/>
              <a:t>В целом за первое полугодие использование ресурсов увеличилось более чем на 25% по сравнению с аналогичным периодом 2019 г. Что из этого объясняется именно режимом изоляции, что эволюционным ростом востребованности подписок — предмет более сложного исследования.</a:t>
            </a:r>
          </a:p>
        </p:txBody>
      </p:sp>
      <p:sp>
        <p:nvSpPr>
          <p:cNvPr id="89" name="Линия"/>
          <p:cNvSpPr/>
          <p:nvPr/>
        </p:nvSpPr>
        <p:spPr>
          <a:xfrm>
            <a:off x="1201065" y="2214562"/>
            <a:ext cx="21506374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90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</a:t>
            </a:r>
            <a:endParaRPr dirty="0"/>
          </a:p>
        </p:txBody>
      </p:sp>
      <p:pic>
        <p:nvPicPr>
          <p:cNvPr id="91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66945E-8382-4143-8975-1278A92C4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573" y="2666020"/>
            <a:ext cx="17150853" cy="975923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A4B110-1C9B-46E0-BB57-6D4F09FBA4A0}"/>
              </a:ext>
            </a:extLst>
          </p:cNvPr>
          <p:cNvSpPr txBox="1"/>
          <p:nvPr/>
        </p:nvSpPr>
        <p:spPr>
          <a:xfrm>
            <a:off x="2426185" y="11600603"/>
            <a:ext cx="19846935" cy="168315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Анализируются семь </a:t>
            </a:r>
            <a:r>
              <a:rPr kumimoji="0" lang="ru-RU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активно используемых ресурсов:</a:t>
            </a:r>
            <a:b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</a:br>
            <a:r>
              <a:rPr kumimoji="0" lang="en-US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SpringerLink, JSTOR, Taylor &amp; Francis, Wiley, EBSCO, SAGE, ProQuest</a:t>
            </a: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Light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51BB890-1682-4BB1-A729-B2F2BFD7D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447" y="2666618"/>
            <a:ext cx="14473607" cy="868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18217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C94145-1D10-431F-A010-7A074E4BF9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7023" y="3185592"/>
            <a:ext cx="14569953" cy="876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10260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AC68A39-4305-4AD6-84A9-B4C8CB1425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820" y="3257600"/>
            <a:ext cx="16661848" cy="8997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15337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A1AF755-5E08-41B2-98C0-92A25954FD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654" y="3185592"/>
            <a:ext cx="14700692" cy="9800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331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F9FBFA0-9C12-4854-BAB5-CFB9E30AB6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35" y="3319807"/>
            <a:ext cx="16369130" cy="945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24527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5F7B2C-DBAD-4933-ACF9-B9BFD56314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286" y="3545632"/>
            <a:ext cx="15966916" cy="8640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836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942364"/>
            <a:ext cx="11366416" cy="51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Библиотека НИУ ВШЭ</a:t>
            </a:r>
            <a:endParaRPr dirty="0"/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2FD933B-CF54-46E1-AF51-8D8201A6AC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207" y="3199663"/>
            <a:ext cx="16425073" cy="957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642116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191</Words>
  <Application>Microsoft Office PowerPoint</Application>
  <PresentationFormat>Произвольный</PresentationFormat>
  <Paragraphs>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 Narrow</vt:lpstr>
      <vt:lpstr>Helvetica</vt:lpstr>
      <vt:lpstr>Helvetica Light</vt:lpstr>
      <vt:lpstr>Helvetica Neue</vt:lpstr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Vapa</dc:creator>
  <cp:lastModifiedBy>Писляков Владимир</cp:lastModifiedBy>
  <cp:revision>75</cp:revision>
  <dcterms:modified xsi:type="dcterms:W3CDTF">2020-07-08T12:40:08Z</dcterms:modified>
</cp:coreProperties>
</file>