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6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5" r:id="rId14"/>
    <p:sldId id="270" r:id="rId15"/>
    <p:sldId id="269" r:id="rId16"/>
    <p:sldId id="271" r:id="rId17"/>
    <p:sldId id="273" r:id="rId18"/>
    <p:sldId id="274" r:id="rId19"/>
    <p:sldId id="272" r:id="rId20"/>
    <p:sldId id="277" r:id="rId21"/>
    <p:sldId id="281" r:id="rId22"/>
    <p:sldId id="279" r:id="rId23"/>
    <p:sldId id="280" r:id="rId24"/>
    <p:sldId id="278" r:id="rId25"/>
    <p:sldId id="282" r:id="rId26"/>
    <p:sldId id="283" r:id="rId27"/>
    <p:sldId id="284" r:id="rId28"/>
    <p:sldId id="286" r:id="rId29"/>
    <p:sldId id="285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2C144-5EC6-453F-94C9-6CC97CEF6E5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09FE9A-2EEE-4376-B9F0-90FE6C004D3D}">
      <dgm:prSet phldrT="[Текст]"/>
      <dgm:spPr/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22BC2D59-1416-47C6-A894-CCEABA648616}" type="parTrans" cxnId="{03C9B1EC-DC94-4645-9ED7-8DFC27971E05}">
      <dgm:prSet/>
      <dgm:spPr/>
      <dgm:t>
        <a:bodyPr/>
        <a:lstStyle/>
        <a:p>
          <a:endParaRPr lang="ru-RU"/>
        </a:p>
      </dgm:t>
    </dgm:pt>
    <dgm:pt modelId="{39FCC487-EB1E-4E6D-8119-1D2716652DF4}" type="sibTrans" cxnId="{03C9B1EC-DC94-4645-9ED7-8DFC27971E05}">
      <dgm:prSet/>
      <dgm:spPr/>
      <dgm:t>
        <a:bodyPr/>
        <a:lstStyle/>
        <a:p>
          <a:endParaRPr lang="ru-RU"/>
        </a:p>
      </dgm:t>
    </dgm:pt>
    <dgm:pt modelId="{73EB5B91-E926-468E-AAFE-92D0AC216C04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3F82"/>
              </a:solidFill>
              <a:latin typeface="+mn-lt"/>
              <a:cs typeface="Arial" panose="020B0604020202020204" pitchFamily="34" charset="0"/>
            </a:rPr>
            <a:t>Содействие учебному процессу и научным исследованиям в Университете путем предоставления доступа как к материалам на традиционных печатных носителях, так и представленных в цифровом формате.</a:t>
          </a:r>
          <a:endParaRPr lang="ru-RU" sz="1600" dirty="0">
            <a:solidFill>
              <a:srgbClr val="003F82"/>
            </a:solidFill>
            <a:latin typeface="+mn-lt"/>
            <a:cs typeface="Arial" panose="020B0604020202020204" pitchFamily="34" charset="0"/>
          </a:endParaRPr>
        </a:p>
      </dgm:t>
    </dgm:pt>
    <dgm:pt modelId="{B5D69989-AFA9-4678-B303-9145B94654AF}" type="parTrans" cxnId="{7597C5DE-5CD4-4870-9FD2-31415F6FEA61}">
      <dgm:prSet/>
      <dgm:spPr/>
      <dgm:t>
        <a:bodyPr/>
        <a:lstStyle/>
        <a:p>
          <a:endParaRPr lang="ru-RU"/>
        </a:p>
      </dgm:t>
    </dgm:pt>
    <dgm:pt modelId="{304D38F7-38C2-45ED-949F-3BFB5F88D59A}" type="sibTrans" cxnId="{7597C5DE-5CD4-4870-9FD2-31415F6FEA61}">
      <dgm:prSet/>
      <dgm:spPr/>
      <dgm:t>
        <a:bodyPr/>
        <a:lstStyle/>
        <a:p>
          <a:endParaRPr lang="ru-RU"/>
        </a:p>
      </dgm:t>
    </dgm:pt>
    <dgm:pt modelId="{D3281DF8-113A-4EEC-9658-F1169C66F9AB}">
      <dgm:prSet phldrT="[Текст]"/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243EBA95-6D8E-4D9D-9029-9A291402945D}" type="parTrans" cxnId="{AC299C87-9AA1-44F5-BC43-4EA52C69A953}">
      <dgm:prSet/>
      <dgm:spPr/>
      <dgm:t>
        <a:bodyPr/>
        <a:lstStyle/>
        <a:p>
          <a:endParaRPr lang="ru-RU"/>
        </a:p>
      </dgm:t>
    </dgm:pt>
    <dgm:pt modelId="{21988D0B-90CC-4DF1-ACA3-F733C6D9195D}" type="sibTrans" cxnId="{AC299C87-9AA1-44F5-BC43-4EA52C69A953}">
      <dgm:prSet/>
      <dgm:spPr/>
      <dgm:t>
        <a:bodyPr/>
        <a:lstStyle/>
        <a:p>
          <a:endParaRPr lang="ru-RU"/>
        </a:p>
      </dgm:t>
    </dgm:pt>
    <dgm:pt modelId="{78069386-CEEA-4F18-A7AD-F9108F529CC6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3F82"/>
              </a:solidFill>
              <a:latin typeface="+mn-lt"/>
              <a:cs typeface="Arial" panose="020B0604020202020204" pitchFamily="34" charset="0"/>
            </a:rPr>
            <a:t>Обеспечение соответствия состава и объема информационных библиотечных ресурсов  направлениям научных исследований и образовательных программ.</a:t>
          </a:r>
          <a:endParaRPr lang="ru-RU" sz="1600" dirty="0">
            <a:solidFill>
              <a:srgbClr val="003F82"/>
            </a:solidFill>
            <a:latin typeface="+mn-lt"/>
            <a:cs typeface="Arial" panose="020B0604020202020204" pitchFamily="34" charset="0"/>
          </a:endParaRPr>
        </a:p>
      </dgm:t>
    </dgm:pt>
    <dgm:pt modelId="{B9F5149F-504F-4541-9CA3-D4B14A04F2BD}" type="parTrans" cxnId="{AE0BD8CC-CCDF-4085-990A-FB70538EF562}">
      <dgm:prSet/>
      <dgm:spPr/>
      <dgm:t>
        <a:bodyPr/>
        <a:lstStyle/>
        <a:p>
          <a:endParaRPr lang="ru-RU"/>
        </a:p>
      </dgm:t>
    </dgm:pt>
    <dgm:pt modelId="{C61D9B44-5081-48CD-AA25-8FB11D16EAB2}" type="sibTrans" cxnId="{AE0BD8CC-CCDF-4085-990A-FB70538EF562}">
      <dgm:prSet/>
      <dgm:spPr/>
      <dgm:t>
        <a:bodyPr/>
        <a:lstStyle/>
        <a:p>
          <a:endParaRPr lang="ru-RU"/>
        </a:p>
      </dgm:t>
    </dgm:pt>
    <dgm:pt modelId="{F9104F03-0B82-4496-91FF-EA1ADD018A91}">
      <dgm:prSet phldrT="[Текст]"/>
      <dgm:spPr/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FEF44AAA-55CB-4AC7-AA69-E051D0AB88CA}" type="parTrans" cxnId="{E3A5B0F3-36D4-4E95-8383-3C82EFFA284D}">
      <dgm:prSet/>
      <dgm:spPr/>
      <dgm:t>
        <a:bodyPr/>
        <a:lstStyle/>
        <a:p>
          <a:endParaRPr lang="ru-RU"/>
        </a:p>
      </dgm:t>
    </dgm:pt>
    <dgm:pt modelId="{51D977D5-97EB-4DE7-8349-4FCC0467AA80}" type="sibTrans" cxnId="{E3A5B0F3-36D4-4E95-8383-3C82EFFA284D}">
      <dgm:prSet/>
      <dgm:spPr/>
      <dgm:t>
        <a:bodyPr/>
        <a:lstStyle/>
        <a:p>
          <a:endParaRPr lang="ru-RU"/>
        </a:p>
      </dgm:t>
    </dgm:pt>
    <dgm:pt modelId="{F4EF8695-C4F2-45DD-A9A0-FE19A614DFA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3F82"/>
              </a:solidFill>
              <a:latin typeface="+mn-lt"/>
              <a:cs typeface="Arial" panose="020B0604020202020204" pitchFamily="34" charset="0"/>
            </a:rPr>
            <a:t>Повышение качества информационно-библиотечного обслуживания и информационной культуры пользователей. </a:t>
          </a:r>
          <a:endParaRPr lang="ru-RU" sz="1600" dirty="0">
            <a:solidFill>
              <a:srgbClr val="003F82"/>
            </a:solidFill>
            <a:latin typeface="+mn-lt"/>
            <a:cs typeface="Arial" panose="020B0604020202020204" pitchFamily="34" charset="0"/>
          </a:endParaRPr>
        </a:p>
      </dgm:t>
    </dgm:pt>
    <dgm:pt modelId="{4D66E200-98D3-4C25-8598-150FA4B7B0D6}" type="parTrans" cxnId="{0071D9E8-402C-4FD4-9EB5-87D4A568DFF4}">
      <dgm:prSet/>
      <dgm:spPr/>
      <dgm:t>
        <a:bodyPr/>
        <a:lstStyle/>
        <a:p>
          <a:endParaRPr lang="ru-RU"/>
        </a:p>
      </dgm:t>
    </dgm:pt>
    <dgm:pt modelId="{EAEEC146-3E09-4FC8-8B7C-6B909F450798}" type="sibTrans" cxnId="{0071D9E8-402C-4FD4-9EB5-87D4A568DFF4}">
      <dgm:prSet/>
      <dgm:spPr/>
      <dgm:t>
        <a:bodyPr/>
        <a:lstStyle/>
        <a:p>
          <a:endParaRPr lang="ru-RU"/>
        </a:p>
      </dgm:t>
    </dgm:pt>
    <dgm:pt modelId="{DB276022-3204-4C8D-8E75-B4B9E042E821}" type="pres">
      <dgm:prSet presAssocID="{2932C144-5EC6-453F-94C9-6CC97CEF6E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365858-FEED-43C4-91A6-6C4E2C701655}" type="pres">
      <dgm:prSet presAssocID="{3D09FE9A-2EEE-4376-B9F0-90FE6C004D3D}" presName="composite" presStyleCnt="0"/>
      <dgm:spPr/>
    </dgm:pt>
    <dgm:pt modelId="{E1427758-8F0E-4DA6-83C5-D172C0B7D51F}" type="pres">
      <dgm:prSet presAssocID="{3D09FE9A-2EEE-4376-B9F0-90FE6C004D3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440FA-6A35-4D89-B609-BACB8A2CB4F5}" type="pres">
      <dgm:prSet presAssocID="{3D09FE9A-2EEE-4376-B9F0-90FE6C004D3D}" presName="descendantText" presStyleLbl="alignAcc1" presStyleIdx="0" presStyleCnt="3" custLinFactNeighborX="0" custLinFactNeighborY="-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0697E-99AD-44A1-84BF-48C2C615BBE2}" type="pres">
      <dgm:prSet presAssocID="{39FCC487-EB1E-4E6D-8119-1D2716652DF4}" presName="sp" presStyleCnt="0"/>
      <dgm:spPr/>
    </dgm:pt>
    <dgm:pt modelId="{96EEC9F7-3EAA-4CC9-A63B-5E270427BD8B}" type="pres">
      <dgm:prSet presAssocID="{D3281DF8-113A-4EEC-9658-F1169C66F9AB}" presName="composite" presStyleCnt="0"/>
      <dgm:spPr/>
    </dgm:pt>
    <dgm:pt modelId="{25C0A139-29D9-4BFF-A589-AF51E7AE7639}" type="pres">
      <dgm:prSet presAssocID="{D3281DF8-113A-4EEC-9658-F1169C66F9A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50FDD-ECAC-44DF-9FD1-CA1DD88EF033}" type="pres">
      <dgm:prSet presAssocID="{D3281DF8-113A-4EEC-9658-F1169C66F9A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7D2E9-C46B-4D38-9D72-6B3A8B03E847}" type="pres">
      <dgm:prSet presAssocID="{21988D0B-90CC-4DF1-ACA3-F733C6D9195D}" presName="sp" presStyleCnt="0"/>
      <dgm:spPr/>
    </dgm:pt>
    <dgm:pt modelId="{2F0CEC5B-0FBE-4A9D-8C87-DF00B29043CD}" type="pres">
      <dgm:prSet presAssocID="{F9104F03-0B82-4496-91FF-EA1ADD018A91}" presName="composite" presStyleCnt="0"/>
      <dgm:spPr/>
    </dgm:pt>
    <dgm:pt modelId="{D27C3881-B14E-4A48-A329-B8C5C379A214}" type="pres">
      <dgm:prSet presAssocID="{F9104F03-0B82-4496-91FF-EA1ADD018A9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B4AFD-FC6C-449B-A705-4C4AE6F48B08}" type="pres">
      <dgm:prSet presAssocID="{F9104F03-0B82-4496-91FF-EA1ADD018A9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97C5DE-5CD4-4870-9FD2-31415F6FEA61}" srcId="{3D09FE9A-2EEE-4376-B9F0-90FE6C004D3D}" destId="{73EB5B91-E926-468E-AAFE-92D0AC216C04}" srcOrd="0" destOrd="0" parTransId="{B5D69989-AFA9-4678-B303-9145B94654AF}" sibTransId="{304D38F7-38C2-45ED-949F-3BFB5F88D59A}"/>
    <dgm:cxn modelId="{66472511-0595-4F69-A49F-58DE7FD40A47}" type="presOf" srcId="{2932C144-5EC6-453F-94C9-6CC97CEF6E58}" destId="{DB276022-3204-4C8D-8E75-B4B9E042E821}" srcOrd="0" destOrd="0" presId="urn:microsoft.com/office/officeart/2005/8/layout/chevron2"/>
    <dgm:cxn modelId="{AE0BD8CC-CCDF-4085-990A-FB70538EF562}" srcId="{D3281DF8-113A-4EEC-9658-F1169C66F9AB}" destId="{78069386-CEEA-4F18-A7AD-F9108F529CC6}" srcOrd="0" destOrd="0" parTransId="{B9F5149F-504F-4541-9CA3-D4B14A04F2BD}" sibTransId="{C61D9B44-5081-48CD-AA25-8FB11D16EAB2}"/>
    <dgm:cxn modelId="{7D8499EA-EB9A-4C3A-9251-659C3F1E2635}" type="presOf" srcId="{78069386-CEEA-4F18-A7AD-F9108F529CC6}" destId="{75150FDD-ECAC-44DF-9FD1-CA1DD88EF033}" srcOrd="0" destOrd="0" presId="urn:microsoft.com/office/officeart/2005/8/layout/chevron2"/>
    <dgm:cxn modelId="{B9985E83-0A84-40B2-9F82-6149B573C3FB}" type="presOf" srcId="{F4EF8695-C4F2-45DD-A9A0-FE19A614DFAF}" destId="{926B4AFD-FC6C-449B-A705-4C4AE6F48B08}" srcOrd="0" destOrd="0" presId="urn:microsoft.com/office/officeart/2005/8/layout/chevron2"/>
    <dgm:cxn modelId="{03C9B1EC-DC94-4645-9ED7-8DFC27971E05}" srcId="{2932C144-5EC6-453F-94C9-6CC97CEF6E58}" destId="{3D09FE9A-2EEE-4376-B9F0-90FE6C004D3D}" srcOrd="0" destOrd="0" parTransId="{22BC2D59-1416-47C6-A894-CCEABA648616}" sibTransId="{39FCC487-EB1E-4E6D-8119-1D2716652DF4}"/>
    <dgm:cxn modelId="{C44441F1-5B6F-40FA-BC2A-42625D2AF623}" type="presOf" srcId="{F9104F03-0B82-4496-91FF-EA1ADD018A91}" destId="{D27C3881-B14E-4A48-A329-B8C5C379A214}" srcOrd="0" destOrd="0" presId="urn:microsoft.com/office/officeart/2005/8/layout/chevron2"/>
    <dgm:cxn modelId="{1FC815F6-17B3-4E7F-83E8-F7014881D6C9}" type="presOf" srcId="{73EB5B91-E926-468E-AAFE-92D0AC216C04}" destId="{15F440FA-6A35-4D89-B609-BACB8A2CB4F5}" srcOrd="0" destOrd="0" presId="urn:microsoft.com/office/officeart/2005/8/layout/chevron2"/>
    <dgm:cxn modelId="{E3A5B0F3-36D4-4E95-8383-3C82EFFA284D}" srcId="{2932C144-5EC6-453F-94C9-6CC97CEF6E58}" destId="{F9104F03-0B82-4496-91FF-EA1ADD018A91}" srcOrd="2" destOrd="0" parTransId="{FEF44AAA-55CB-4AC7-AA69-E051D0AB88CA}" sibTransId="{51D977D5-97EB-4DE7-8349-4FCC0467AA80}"/>
    <dgm:cxn modelId="{AC299C87-9AA1-44F5-BC43-4EA52C69A953}" srcId="{2932C144-5EC6-453F-94C9-6CC97CEF6E58}" destId="{D3281DF8-113A-4EEC-9658-F1169C66F9AB}" srcOrd="1" destOrd="0" parTransId="{243EBA95-6D8E-4D9D-9029-9A291402945D}" sibTransId="{21988D0B-90CC-4DF1-ACA3-F733C6D9195D}"/>
    <dgm:cxn modelId="{4D0666B7-E845-4807-8103-CE16D35319BE}" type="presOf" srcId="{3D09FE9A-2EEE-4376-B9F0-90FE6C004D3D}" destId="{E1427758-8F0E-4DA6-83C5-D172C0B7D51F}" srcOrd="0" destOrd="0" presId="urn:microsoft.com/office/officeart/2005/8/layout/chevron2"/>
    <dgm:cxn modelId="{0071D9E8-402C-4FD4-9EB5-87D4A568DFF4}" srcId="{F9104F03-0B82-4496-91FF-EA1ADD018A91}" destId="{F4EF8695-C4F2-45DD-A9A0-FE19A614DFAF}" srcOrd="0" destOrd="0" parTransId="{4D66E200-98D3-4C25-8598-150FA4B7B0D6}" sibTransId="{EAEEC146-3E09-4FC8-8B7C-6B909F450798}"/>
    <dgm:cxn modelId="{9706D63E-B539-4EE7-BAE5-5BB5F9CF9B07}" type="presOf" srcId="{D3281DF8-113A-4EEC-9658-F1169C66F9AB}" destId="{25C0A139-29D9-4BFF-A589-AF51E7AE7639}" srcOrd="0" destOrd="0" presId="urn:microsoft.com/office/officeart/2005/8/layout/chevron2"/>
    <dgm:cxn modelId="{3414CCBD-1F78-47B3-A630-DDB158F7B6E5}" type="presParOf" srcId="{DB276022-3204-4C8D-8E75-B4B9E042E821}" destId="{06365858-FEED-43C4-91A6-6C4E2C701655}" srcOrd="0" destOrd="0" presId="urn:microsoft.com/office/officeart/2005/8/layout/chevron2"/>
    <dgm:cxn modelId="{9AC12EA8-62AA-4D33-9711-83DB83E0005D}" type="presParOf" srcId="{06365858-FEED-43C4-91A6-6C4E2C701655}" destId="{E1427758-8F0E-4DA6-83C5-D172C0B7D51F}" srcOrd="0" destOrd="0" presId="urn:microsoft.com/office/officeart/2005/8/layout/chevron2"/>
    <dgm:cxn modelId="{14C9BE90-341E-41CE-B83C-1019755217D8}" type="presParOf" srcId="{06365858-FEED-43C4-91A6-6C4E2C701655}" destId="{15F440FA-6A35-4D89-B609-BACB8A2CB4F5}" srcOrd="1" destOrd="0" presId="urn:microsoft.com/office/officeart/2005/8/layout/chevron2"/>
    <dgm:cxn modelId="{B5F3C553-A147-4EBE-A2C0-915458A9AC1F}" type="presParOf" srcId="{DB276022-3204-4C8D-8E75-B4B9E042E821}" destId="{5D60697E-99AD-44A1-84BF-48C2C615BBE2}" srcOrd="1" destOrd="0" presId="urn:microsoft.com/office/officeart/2005/8/layout/chevron2"/>
    <dgm:cxn modelId="{15E09D93-4309-452F-B401-D376E207D2C1}" type="presParOf" srcId="{DB276022-3204-4C8D-8E75-B4B9E042E821}" destId="{96EEC9F7-3EAA-4CC9-A63B-5E270427BD8B}" srcOrd="2" destOrd="0" presId="urn:microsoft.com/office/officeart/2005/8/layout/chevron2"/>
    <dgm:cxn modelId="{0369CE52-E34D-4491-B29D-F09D5DCDC335}" type="presParOf" srcId="{96EEC9F7-3EAA-4CC9-A63B-5E270427BD8B}" destId="{25C0A139-29D9-4BFF-A589-AF51E7AE7639}" srcOrd="0" destOrd="0" presId="urn:microsoft.com/office/officeart/2005/8/layout/chevron2"/>
    <dgm:cxn modelId="{67CD7A26-78E5-49C0-B6F1-5EB922863CCF}" type="presParOf" srcId="{96EEC9F7-3EAA-4CC9-A63B-5E270427BD8B}" destId="{75150FDD-ECAC-44DF-9FD1-CA1DD88EF033}" srcOrd="1" destOrd="0" presId="urn:microsoft.com/office/officeart/2005/8/layout/chevron2"/>
    <dgm:cxn modelId="{80AEF63C-CE75-467C-BFCE-324446ADBEFE}" type="presParOf" srcId="{DB276022-3204-4C8D-8E75-B4B9E042E821}" destId="{68C7D2E9-C46B-4D38-9D72-6B3A8B03E847}" srcOrd="3" destOrd="0" presId="urn:microsoft.com/office/officeart/2005/8/layout/chevron2"/>
    <dgm:cxn modelId="{6BF7F371-D785-4401-81E7-E8FD6511DCAD}" type="presParOf" srcId="{DB276022-3204-4C8D-8E75-B4B9E042E821}" destId="{2F0CEC5B-0FBE-4A9D-8C87-DF00B29043CD}" srcOrd="4" destOrd="0" presId="urn:microsoft.com/office/officeart/2005/8/layout/chevron2"/>
    <dgm:cxn modelId="{82B81953-4897-477D-A44B-8CFF65184B0E}" type="presParOf" srcId="{2F0CEC5B-0FBE-4A9D-8C87-DF00B29043CD}" destId="{D27C3881-B14E-4A48-A329-B8C5C379A214}" srcOrd="0" destOrd="0" presId="urn:microsoft.com/office/officeart/2005/8/layout/chevron2"/>
    <dgm:cxn modelId="{F9B2B0A3-2187-4175-831C-EC8CDC48267B}" type="presParOf" srcId="{2F0CEC5B-0FBE-4A9D-8C87-DF00B29043CD}" destId="{926B4AFD-FC6C-449B-A705-4C4AE6F48B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DA208B-C7BD-4AFE-ACCC-25B94C1BF9E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3F5875-7841-465E-8473-7F7DF4AB1F7F}">
      <dgm:prSet phldrT="[Текст]" custT="1"/>
      <dgm:spPr/>
      <dgm:t>
        <a:bodyPr/>
        <a:lstStyle/>
        <a:p>
          <a:endParaRPr lang="en-US" sz="16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E72DDB-1213-4A1A-96C5-A67F6B011635}" type="parTrans" cxnId="{8BF4B053-3298-48F4-9403-2684698FCC6E}">
      <dgm:prSet/>
      <dgm:spPr/>
      <dgm:t>
        <a:bodyPr/>
        <a:lstStyle/>
        <a:p>
          <a:endParaRPr lang="ru-RU" sz="1600">
            <a:solidFill>
              <a:srgbClr val="003F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55AB8-74C0-432F-A025-FCC2D9A508C7}" type="sibTrans" cxnId="{8BF4B053-3298-48F4-9403-2684698FCC6E}">
      <dgm:prSet/>
      <dgm:spPr/>
      <dgm:t>
        <a:bodyPr/>
        <a:lstStyle/>
        <a:p>
          <a:endParaRPr lang="ru-RU" sz="1600">
            <a:solidFill>
              <a:srgbClr val="003F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2BC7F2-18B8-4360-B7E8-EBA3D0A02704}">
      <dgm:prSet phldrT="[Текст]" custT="1"/>
      <dgm:spPr/>
      <dgm:t>
        <a:bodyPr/>
        <a:lstStyle/>
        <a:p>
          <a:endParaRPr lang="en-US" sz="16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81E941-4CE0-4384-9798-5719923FEB8A}" type="parTrans" cxnId="{24875975-8540-44A9-A09C-4EA32C7E5993}">
      <dgm:prSet/>
      <dgm:spPr/>
      <dgm:t>
        <a:bodyPr/>
        <a:lstStyle/>
        <a:p>
          <a:endParaRPr lang="ru-RU" sz="1600">
            <a:solidFill>
              <a:srgbClr val="003F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AF7D45-FFAC-4C38-A3EE-2786BFCEEC10}" type="sibTrans" cxnId="{24875975-8540-44A9-A09C-4EA32C7E5993}">
      <dgm:prSet/>
      <dgm:spPr/>
      <dgm:t>
        <a:bodyPr/>
        <a:lstStyle/>
        <a:p>
          <a:endParaRPr lang="ru-RU" sz="1600">
            <a:solidFill>
              <a:srgbClr val="003F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4B9C92-09AA-4DE2-99BC-B76F4DA8D86C}">
      <dgm:prSet phldrT="[Текст]" custT="1"/>
      <dgm:spPr/>
      <dgm:t>
        <a:bodyPr/>
        <a:lstStyle/>
        <a:p>
          <a:endParaRPr lang="en-US" sz="16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8F36C-8B15-43D6-89D7-CC4A9B9F8DAD}" type="sibTrans" cxnId="{0D108995-65D3-4A69-89B4-94E4E7E9CACC}">
      <dgm:prSet/>
      <dgm:spPr/>
      <dgm:t>
        <a:bodyPr/>
        <a:lstStyle/>
        <a:p>
          <a:endParaRPr lang="ru-RU" sz="1600">
            <a:solidFill>
              <a:srgbClr val="003F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2EB784-67CC-477B-AD6B-ADF2196E5858}" type="parTrans" cxnId="{0D108995-65D3-4A69-89B4-94E4E7E9CACC}">
      <dgm:prSet/>
      <dgm:spPr/>
      <dgm:t>
        <a:bodyPr/>
        <a:lstStyle/>
        <a:p>
          <a:endParaRPr lang="ru-RU" sz="1600">
            <a:solidFill>
              <a:srgbClr val="003F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5EB9B-940C-44BF-A8E1-7830A8611F18}">
      <dgm:prSet phldrT="[Текст]" custT="1"/>
      <dgm:spPr/>
      <dgm:t>
        <a:bodyPr/>
        <a:lstStyle/>
        <a:p>
          <a:endParaRPr lang="en-US" sz="16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60913A-D257-4B0C-B9C3-8EA26D9650B8}" type="parTrans" cxnId="{D30B80AC-ED7C-48C0-93AA-089999C9920F}">
      <dgm:prSet/>
      <dgm:spPr/>
      <dgm:t>
        <a:bodyPr/>
        <a:lstStyle/>
        <a:p>
          <a:endParaRPr lang="ru-RU"/>
        </a:p>
      </dgm:t>
    </dgm:pt>
    <dgm:pt modelId="{8C5567D5-D91D-421B-8609-FE7DB03510CB}" type="sibTrans" cxnId="{D30B80AC-ED7C-48C0-93AA-089999C9920F}">
      <dgm:prSet/>
      <dgm:spPr/>
      <dgm:t>
        <a:bodyPr/>
        <a:lstStyle/>
        <a:p>
          <a:endParaRPr lang="ru-RU"/>
        </a:p>
      </dgm:t>
    </dgm:pt>
    <dgm:pt modelId="{A6E81137-5C5D-4ABD-8384-BBB7013E2818}">
      <dgm:prSet phldrT="[Текст]" custT="1"/>
      <dgm:spPr/>
      <dgm:t>
        <a:bodyPr/>
        <a:lstStyle/>
        <a:p>
          <a:endParaRPr lang="en-US" sz="16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B2887-6C11-4BD8-AD92-AD996DE344B4}" type="parTrans" cxnId="{7DA08BF1-ED51-4DDA-845B-A77DBCB8822A}">
      <dgm:prSet/>
      <dgm:spPr/>
      <dgm:t>
        <a:bodyPr/>
        <a:lstStyle/>
        <a:p>
          <a:endParaRPr lang="ru-RU"/>
        </a:p>
      </dgm:t>
    </dgm:pt>
    <dgm:pt modelId="{879BC9B2-6129-4614-A3A0-F8AC2B000BD9}" type="sibTrans" cxnId="{7DA08BF1-ED51-4DDA-845B-A77DBCB8822A}">
      <dgm:prSet/>
      <dgm:spPr/>
      <dgm:t>
        <a:bodyPr/>
        <a:lstStyle/>
        <a:p>
          <a:endParaRPr lang="ru-RU"/>
        </a:p>
      </dgm:t>
    </dgm:pt>
    <dgm:pt modelId="{308F506D-C9A9-4699-8D84-400CAE927E94}">
      <dgm:prSet/>
      <dgm:spPr/>
      <dgm:t>
        <a:bodyPr/>
        <a:lstStyle/>
        <a:p>
          <a:r>
            <a:rPr lang="ru-RU" altLang="ko-KR" dirty="0" smtClean="0">
              <a:solidFill>
                <a:srgbClr val="003F82"/>
              </a:solidFill>
            </a:rPr>
            <a:t>Объем библиотечного печатного фонда</a:t>
          </a:r>
          <a:r>
            <a:rPr lang="en-US" altLang="ko-KR" dirty="0" smtClean="0">
              <a:solidFill>
                <a:srgbClr val="003F82"/>
              </a:solidFill>
            </a:rPr>
            <a:t> </a:t>
          </a:r>
          <a:r>
            <a:rPr lang="ru-RU" altLang="ko-KR" dirty="0" smtClean="0">
              <a:solidFill>
                <a:srgbClr val="003F82"/>
              </a:solidFill>
            </a:rPr>
            <a:t>– около 7</a:t>
          </a:r>
          <a:r>
            <a:rPr lang="en-US" altLang="ko-KR" dirty="0" smtClean="0">
              <a:solidFill>
                <a:srgbClr val="003F82"/>
              </a:solidFill>
            </a:rPr>
            <a:t>0</a:t>
          </a:r>
          <a:r>
            <a:rPr lang="ru-RU" altLang="ko-KR" dirty="0" smtClean="0">
              <a:solidFill>
                <a:srgbClr val="003F82"/>
              </a:solidFill>
            </a:rPr>
            <a:t>0 000 экземпляров</a:t>
          </a:r>
          <a:endParaRPr lang="ru-RU" dirty="0">
            <a:solidFill>
              <a:srgbClr val="003F82"/>
            </a:solidFill>
          </a:endParaRPr>
        </a:p>
      </dgm:t>
    </dgm:pt>
    <dgm:pt modelId="{820CD26F-4FD6-4629-B405-9EE98ACA4990}" type="parTrans" cxnId="{BD63FE36-448E-4605-AE66-B349626F320B}">
      <dgm:prSet/>
      <dgm:spPr/>
      <dgm:t>
        <a:bodyPr/>
        <a:lstStyle/>
        <a:p>
          <a:endParaRPr lang="ru-RU"/>
        </a:p>
      </dgm:t>
    </dgm:pt>
    <dgm:pt modelId="{3C4EA564-705A-4414-A88E-6BA94C33CE27}" type="sibTrans" cxnId="{BD63FE36-448E-4605-AE66-B349626F320B}">
      <dgm:prSet/>
      <dgm:spPr/>
      <dgm:t>
        <a:bodyPr/>
        <a:lstStyle/>
        <a:p>
          <a:endParaRPr lang="ru-RU"/>
        </a:p>
      </dgm:t>
    </dgm:pt>
    <dgm:pt modelId="{DD07CB76-FCFB-4CC6-8D27-AA643FE67C98}">
      <dgm:prSet/>
      <dgm:spPr/>
      <dgm:t>
        <a:bodyPr/>
        <a:lstStyle/>
        <a:p>
          <a:r>
            <a:rPr lang="ru-RU" dirty="0" smtClean="0">
              <a:solidFill>
                <a:srgbClr val="003F82"/>
              </a:solidFill>
            </a:rPr>
            <a:t>В подписке - около 400 наименований российских периодических изданий и 130 наименований зарубежных журналов.  </a:t>
          </a:r>
          <a:endParaRPr lang="ru-RU" dirty="0">
            <a:solidFill>
              <a:srgbClr val="003F82"/>
            </a:solidFill>
          </a:endParaRPr>
        </a:p>
      </dgm:t>
    </dgm:pt>
    <dgm:pt modelId="{0FE99EBF-DDAA-44F9-99EF-A2A6204AAC5E}" type="parTrans" cxnId="{8321B3EE-AB6B-416F-8415-EA2A7EDD1B8F}">
      <dgm:prSet/>
      <dgm:spPr/>
      <dgm:t>
        <a:bodyPr/>
        <a:lstStyle/>
        <a:p>
          <a:endParaRPr lang="ru-RU"/>
        </a:p>
      </dgm:t>
    </dgm:pt>
    <dgm:pt modelId="{BB287B34-CBBA-4F03-BA1E-E354BB20907B}" type="sibTrans" cxnId="{8321B3EE-AB6B-416F-8415-EA2A7EDD1B8F}">
      <dgm:prSet/>
      <dgm:spPr/>
      <dgm:t>
        <a:bodyPr/>
        <a:lstStyle/>
        <a:p>
          <a:endParaRPr lang="ru-RU"/>
        </a:p>
      </dgm:t>
    </dgm:pt>
    <dgm:pt modelId="{D33E27A8-03C6-429A-918C-8D00A5EA6134}">
      <dgm:prSet/>
      <dgm:spPr/>
      <dgm:t>
        <a:bodyPr/>
        <a:lstStyle/>
        <a:p>
          <a:r>
            <a:rPr lang="ru-RU" dirty="0" smtClean="0">
              <a:solidFill>
                <a:srgbClr val="003F82"/>
              </a:solidFill>
            </a:rPr>
            <a:t>Предоставлен доступ к 30 платформам электронных ресурсов: в полнотекстовой подписке около 50 тыс. электронных журналов, 170 тыс. электронных книг, более 1 млн. диссертаций.</a:t>
          </a:r>
          <a:endParaRPr lang="ru-RU" dirty="0">
            <a:solidFill>
              <a:srgbClr val="003F82"/>
            </a:solidFill>
          </a:endParaRPr>
        </a:p>
      </dgm:t>
    </dgm:pt>
    <dgm:pt modelId="{F233511D-71FD-4487-A000-CCF66E4B91B8}" type="parTrans" cxnId="{D4B55673-06BA-4BB6-B2EC-A4E8854D156C}">
      <dgm:prSet/>
      <dgm:spPr/>
      <dgm:t>
        <a:bodyPr/>
        <a:lstStyle/>
        <a:p>
          <a:endParaRPr lang="ru-RU"/>
        </a:p>
      </dgm:t>
    </dgm:pt>
    <dgm:pt modelId="{D906BE0A-9DCC-4CB0-964B-CE132CF00B5F}" type="sibTrans" cxnId="{D4B55673-06BA-4BB6-B2EC-A4E8854D156C}">
      <dgm:prSet/>
      <dgm:spPr/>
      <dgm:t>
        <a:bodyPr/>
        <a:lstStyle/>
        <a:p>
          <a:endParaRPr lang="ru-RU"/>
        </a:p>
      </dgm:t>
    </dgm:pt>
    <dgm:pt modelId="{F15E859A-8E9E-49AA-8589-CE1CD9F5F49F}">
      <dgm:prSet/>
      <dgm:spPr/>
      <dgm:t>
        <a:bodyPr/>
        <a:lstStyle/>
        <a:p>
          <a:r>
            <a:rPr lang="ru-RU" altLang="ko-KR" dirty="0" smtClean="0">
              <a:solidFill>
                <a:srgbClr val="003F82"/>
              </a:solidFill>
            </a:rPr>
            <a:t>12 мая 1993 года – закупка первой партии книг для Библиотеки</a:t>
          </a:r>
          <a:endParaRPr lang="ru-RU" dirty="0">
            <a:solidFill>
              <a:srgbClr val="003F82"/>
            </a:solidFill>
          </a:endParaRPr>
        </a:p>
      </dgm:t>
    </dgm:pt>
    <dgm:pt modelId="{569219F0-F737-41EF-BA4A-845EBDC98510}" type="parTrans" cxnId="{53F26A7D-B529-4853-BCFA-EC78DE430492}">
      <dgm:prSet/>
      <dgm:spPr/>
      <dgm:t>
        <a:bodyPr/>
        <a:lstStyle/>
        <a:p>
          <a:endParaRPr lang="ru-RU"/>
        </a:p>
      </dgm:t>
    </dgm:pt>
    <dgm:pt modelId="{AB84975D-BA6E-4D56-A034-06D7970512EE}" type="sibTrans" cxnId="{53F26A7D-B529-4853-BCFA-EC78DE430492}">
      <dgm:prSet/>
      <dgm:spPr/>
      <dgm:t>
        <a:bodyPr/>
        <a:lstStyle/>
        <a:p>
          <a:endParaRPr lang="ru-RU"/>
        </a:p>
      </dgm:t>
    </dgm:pt>
    <dgm:pt modelId="{24B4D85F-5BCA-474A-91B2-3B3996444DE2}">
      <dgm:prSet phldrT="[Текст]" custT="1"/>
      <dgm:spPr/>
      <dgm:t>
        <a:bodyPr/>
        <a:lstStyle/>
        <a:p>
          <a:endParaRPr lang="ru-RU" sz="16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4C5D15-D5D8-4BC9-9508-80EB14B5B3A8}" type="parTrans" cxnId="{3148A805-6013-4721-8064-ECBD983DAEFD}">
      <dgm:prSet/>
      <dgm:spPr/>
      <dgm:t>
        <a:bodyPr/>
        <a:lstStyle/>
        <a:p>
          <a:endParaRPr lang="ru-RU"/>
        </a:p>
      </dgm:t>
    </dgm:pt>
    <dgm:pt modelId="{7DB5760E-43BE-4381-AF8A-2181A10D3B5D}" type="sibTrans" cxnId="{3148A805-6013-4721-8064-ECBD983DAEFD}">
      <dgm:prSet/>
      <dgm:spPr/>
      <dgm:t>
        <a:bodyPr/>
        <a:lstStyle/>
        <a:p>
          <a:endParaRPr lang="ru-RU"/>
        </a:p>
      </dgm:t>
    </dgm:pt>
    <dgm:pt modelId="{2DA4DD49-9979-46F1-B9A5-A378C24FE117}">
      <dgm:prSet phldrT="[Текст]" custT="1"/>
      <dgm:spPr/>
      <dgm:t>
        <a:bodyPr/>
        <a:lstStyle/>
        <a:p>
          <a:endParaRPr lang="ru-RU" sz="16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CE392E-08E2-4B2A-8A1B-1745180A821F}" type="parTrans" cxnId="{037E428E-3D71-4B93-94FF-8FBD3F3FFD25}">
      <dgm:prSet/>
      <dgm:spPr/>
      <dgm:t>
        <a:bodyPr/>
        <a:lstStyle/>
        <a:p>
          <a:endParaRPr lang="ru-RU"/>
        </a:p>
      </dgm:t>
    </dgm:pt>
    <dgm:pt modelId="{7D0CE74A-E31F-4CE2-88F4-16D60F3C0AED}" type="sibTrans" cxnId="{037E428E-3D71-4B93-94FF-8FBD3F3FFD25}">
      <dgm:prSet/>
      <dgm:spPr/>
      <dgm:t>
        <a:bodyPr/>
        <a:lstStyle/>
        <a:p>
          <a:endParaRPr lang="ru-RU"/>
        </a:p>
      </dgm:t>
    </dgm:pt>
    <dgm:pt modelId="{E328CF9D-92A4-4C9A-AFB4-BD32E8B1FC0B}">
      <dgm:prSet/>
      <dgm:spPr/>
      <dgm:t>
        <a:bodyPr/>
        <a:lstStyle/>
        <a:p>
          <a:r>
            <a:rPr lang="ru-RU" dirty="0" smtClean="0">
              <a:solidFill>
                <a:srgbClr val="003F82"/>
              </a:solidFill>
            </a:rPr>
            <a:t>Общее количество зарегистрированных в 2017 году читателей — около 24 000.</a:t>
          </a:r>
          <a:endParaRPr lang="ru-RU" dirty="0">
            <a:solidFill>
              <a:srgbClr val="003F82"/>
            </a:solidFill>
          </a:endParaRPr>
        </a:p>
      </dgm:t>
    </dgm:pt>
    <dgm:pt modelId="{1284C2D9-AD54-4D80-B9C0-2BB98721B7B3}" type="parTrans" cxnId="{17FBBE71-DC77-4D36-B05D-AF545A314FE3}">
      <dgm:prSet/>
      <dgm:spPr/>
      <dgm:t>
        <a:bodyPr/>
        <a:lstStyle/>
        <a:p>
          <a:endParaRPr lang="ru-RU"/>
        </a:p>
      </dgm:t>
    </dgm:pt>
    <dgm:pt modelId="{4EAAB5CF-8BA5-4578-B552-689967587D13}" type="sibTrans" cxnId="{17FBBE71-DC77-4D36-B05D-AF545A314FE3}">
      <dgm:prSet/>
      <dgm:spPr/>
      <dgm:t>
        <a:bodyPr/>
        <a:lstStyle/>
        <a:p>
          <a:endParaRPr lang="ru-RU"/>
        </a:p>
      </dgm:t>
    </dgm:pt>
    <dgm:pt modelId="{637A4588-CC06-44D3-82C7-7DCA0C954D68}">
      <dgm:prSet/>
      <dgm:spPr/>
      <dgm:t>
        <a:bodyPr/>
        <a:lstStyle/>
        <a:p>
          <a:r>
            <a:rPr lang="ru-RU" dirty="0" smtClean="0">
              <a:solidFill>
                <a:srgbClr val="003F82"/>
              </a:solidFill>
            </a:rPr>
            <a:t>Ежедневно Библиотеку посещают более 800 человек. </a:t>
          </a:r>
          <a:endParaRPr lang="ru-RU" dirty="0">
            <a:solidFill>
              <a:srgbClr val="003F82"/>
            </a:solidFill>
          </a:endParaRPr>
        </a:p>
      </dgm:t>
    </dgm:pt>
    <dgm:pt modelId="{ECDBA7DB-D4B4-4A30-9346-F0CB6B98003E}" type="parTrans" cxnId="{B572E31E-77D6-4BA2-9E3F-D0F3799AF2F2}">
      <dgm:prSet/>
      <dgm:spPr/>
      <dgm:t>
        <a:bodyPr/>
        <a:lstStyle/>
        <a:p>
          <a:endParaRPr lang="ru-RU"/>
        </a:p>
      </dgm:t>
    </dgm:pt>
    <dgm:pt modelId="{EA86AE86-9FB7-4454-9656-92889094BB23}" type="sibTrans" cxnId="{B572E31E-77D6-4BA2-9E3F-D0F3799AF2F2}">
      <dgm:prSet/>
      <dgm:spPr/>
      <dgm:t>
        <a:bodyPr/>
        <a:lstStyle/>
        <a:p>
          <a:endParaRPr lang="ru-RU"/>
        </a:p>
      </dgm:t>
    </dgm:pt>
    <dgm:pt modelId="{BCA98482-4207-4797-8846-FC23477DB34B}">
      <dgm:prSet/>
      <dgm:spPr/>
      <dgm:t>
        <a:bodyPr/>
        <a:lstStyle/>
        <a:p>
          <a:r>
            <a:rPr lang="ru-RU" dirty="0" smtClean="0">
              <a:solidFill>
                <a:srgbClr val="003F82"/>
              </a:solidFill>
            </a:rPr>
            <a:t>Количество посадочных мест в читальных залах – 368.</a:t>
          </a:r>
          <a:endParaRPr lang="ru-RU" dirty="0">
            <a:solidFill>
              <a:srgbClr val="003F82"/>
            </a:solidFill>
          </a:endParaRPr>
        </a:p>
      </dgm:t>
    </dgm:pt>
    <dgm:pt modelId="{EA1D79FE-2357-4933-855C-797CC705C5ED}" type="parTrans" cxnId="{EDEA5E78-6E53-4E00-8C94-41DD4BE8EC78}">
      <dgm:prSet/>
      <dgm:spPr/>
      <dgm:t>
        <a:bodyPr/>
        <a:lstStyle/>
        <a:p>
          <a:endParaRPr lang="ru-RU"/>
        </a:p>
      </dgm:t>
    </dgm:pt>
    <dgm:pt modelId="{26506969-2885-42D6-9D47-94208C5D3657}" type="sibTrans" cxnId="{EDEA5E78-6E53-4E00-8C94-41DD4BE8EC78}">
      <dgm:prSet/>
      <dgm:spPr/>
      <dgm:t>
        <a:bodyPr/>
        <a:lstStyle/>
        <a:p>
          <a:endParaRPr lang="ru-RU"/>
        </a:p>
      </dgm:t>
    </dgm:pt>
    <dgm:pt modelId="{2643FBB1-0502-4DA9-A94B-99709880BC14}">
      <dgm:prSet/>
      <dgm:spPr/>
      <dgm:t>
        <a:bodyPr/>
        <a:lstStyle/>
        <a:p>
          <a:r>
            <a:rPr lang="ru-RU" dirty="0" smtClean="0">
              <a:solidFill>
                <a:srgbClr val="003F82"/>
              </a:solidFill>
            </a:rPr>
            <a:t>Фонд библиотеки расположен в восьми подразделениях.</a:t>
          </a:r>
          <a:endParaRPr lang="ru-RU" dirty="0">
            <a:solidFill>
              <a:srgbClr val="003F82"/>
            </a:solidFill>
          </a:endParaRPr>
        </a:p>
      </dgm:t>
    </dgm:pt>
    <dgm:pt modelId="{7D15AAF9-EE82-47DA-B17B-D32DCB4660FD}" type="parTrans" cxnId="{2C0EC007-3348-4A93-928B-9C2EF251236E}">
      <dgm:prSet/>
      <dgm:spPr/>
      <dgm:t>
        <a:bodyPr/>
        <a:lstStyle/>
        <a:p>
          <a:endParaRPr lang="ru-RU"/>
        </a:p>
      </dgm:t>
    </dgm:pt>
    <dgm:pt modelId="{F95680A9-C19D-4435-9C10-A7B225E856B2}" type="sibTrans" cxnId="{2C0EC007-3348-4A93-928B-9C2EF251236E}">
      <dgm:prSet/>
      <dgm:spPr/>
      <dgm:t>
        <a:bodyPr/>
        <a:lstStyle/>
        <a:p>
          <a:endParaRPr lang="ru-RU"/>
        </a:p>
      </dgm:t>
    </dgm:pt>
    <dgm:pt modelId="{2C88E621-6AFA-4501-BB8F-A37002E795F7}" type="pres">
      <dgm:prSet presAssocID="{26DA208B-C7BD-4AFE-ACCC-25B94C1BF9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E5CD5A-D6D4-484F-962F-E3E3F4DC3464}" type="pres">
      <dgm:prSet presAssocID="{4B4B9C92-09AA-4DE2-99BC-B76F4DA8D86C}" presName="composite" presStyleCnt="0"/>
      <dgm:spPr/>
    </dgm:pt>
    <dgm:pt modelId="{5A1F1884-F178-4CC7-B2B6-9FC5790F34E1}" type="pres">
      <dgm:prSet presAssocID="{4B4B9C92-09AA-4DE2-99BC-B76F4DA8D86C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3308D-F05C-4460-9E03-2C5A643506FB}" type="pres">
      <dgm:prSet presAssocID="{4B4B9C92-09AA-4DE2-99BC-B76F4DA8D86C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77A19-C195-4552-8163-F33DE4B75D76}" type="pres">
      <dgm:prSet presAssocID="{6A08F36C-8B15-43D6-89D7-CC4A9B9F8DAD}" presName="sp" presStyleCnt="0"/>
      <dgm:spPr/>
    </dgm:pt>
    <dgm:pt modelId="{3184BFEC-DA0D-43DE-BB9D-99A38087FB05}" type="pres">
      <dgm:prSet presAssocID="{CD3F5875-7841-465E-8473-7F7DF4AB1F7F}" presName="composite" presStyleCnt="0"/>
      <dgm:spPr/>
    </dgm:pt>
    <dgm:pt modelId="{5259D9DB-366E-4A55-94BE-F1D6A49DDD4F}" type="pres">
      <dgm:prSet presAssocID="{CD3F5875-7841-465E-8473-7F7DF4AB1F7F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39E84-68BF-452E-B442-A493A6BC1DC4}" type="pres">
      <dgm:prSet presAssocID="{CD3F5875-7841-465E-8473-7F7DF4AB1F7F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44B0B-579C-4694-9C0D-78BF1298A87C}" type="pres">
      <dgm:prSet presAssocID="{95055AB8-74C0-432F-A025-FCC2D9A508C7}" presName="sp" presStyleCnt="0"/>
      <dgm:spPr/>
    </dgm:pt>
    <dgm:pt modelId="{C616DC36-981F-4769-BBE5-13435526EEB4}" type="pres">
      <dgm:prSet presAssocID="{802BC7F2-18B8-4360-B7E8-EBA3D0A02704}" presName="composite" presStyleCnt="0"/>
      <dgm:spPr/>
    </dgm:pt>
    <dgm:pt modelId="{880B7102-6BDE-4D43-8D53-ECACC6A441BE}" type="pres">
      <dgm:prSet presAssocID="{802BC7F2-18B8-4360-B7E8-EBA3D0A02704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39FFB-2624-44C3-B6AB-988D004F2B5B}" type="pres">
      <dgm:prSet presAssocID="{802BC7F2-18B8-4360-B7E8-EBA3D0A02704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01899-7FD8-49E0-9224-D4D8ABAE6EB5}" type="pres">
      <dgm:prSet presAssocID="{D4AF7D45-FFAC-4C38-A3EE-2786BFCEEC10}" presName="sp" presStyleCnt="0"/>
      <dgm:spPr/>
    </dgm:pt>
    <dgm:pt modelId="{E8CB9D04-4D66-4C52-BB8A-9D15C1269395}" type="pres">
      <dgm:prSet presAssocID="{A255EB9B-940C-44BF-A8E1-7830A8611F18}" presName="composite" presStyleCnt="0"/>
      <dgm:spPr/>
    </dgm:pt>
    <dgm:pt modelId="{5EDD734B-427B-493E-8BA0-7F0D33FA1E39}" type="pres">
      <dgm:prSet presAssocID="{A255EB9B-940C-44BF-A8E1-7830A8611F18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1FB87-AB62-490D-A99E-101A92713126}" type="pres">
      <dgm:prSet presAssocID="{A255EB9B-940C-44BF-A8E1-7830A8611F18}" presName="descendantText" presStyleLbl="alignAcc1" presStyleIdx="3" presStyleCnt="7" custLinFactNeighborY="2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78EFF-0EC9-4E8D-9302-D5A548BD6BF9}" type="pres">
      <dgm:prSet presAssocID="{8C5567D5-D91D-421B-8609-FE7DB03510CB}" presName="sp" presStyleCnt="0"/>
      <dgm:spPr/>
    </dgm:pt>
    <dgm:pt modelId="{CA791333-FAFE-4336-A564-96CD31C2ED6F}" type="pres">
      <dgm:prSet presAssocID="{A6E81137-5C5D-4ABD-8384-BBB7013E2818}" presName="composite" presStyleCnt="0"/>
      <dgm:spPr/>
    </dgm:pt>
    <dgm:pt modelId="{78347319-1038-4912-9DD7-0A38B63FB77B}" type="pres">
      <dgm:prSet presAssocID="{A6E81137-5C5D-4ABD-8384-BBB7013E2818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2FC1E-9DCA-479E-BD62-4AD4C8FAF2E2}" type="pres">
      <dgm:prSet presAssocID="{A6E81137-5C5D-4ABD-8384-BBB7013E2818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14524-D826-4A57-BEEA-CFC44D038743}" type="pres">
      <dgm:prSet presAssocID="{879BC9B2-6129-4614-A3A0-F8AC2B000BD9}" presName="sp" presStyleCnt="0"/>
      <dgm:spPr/>
    </dgm:pt>
    <dgm:pt modelId="{977AE569-6C71-4BA3-BE1B-1CA9D097BD46}" type="pres">
      <dgm:prSet presAssocID="{2DA4DD49-9979-46F1-B9A5-A378C24FE117}" presName="composite" presStyleCnt="0"/>
      <dgm:spPr/>
    </dgm:pt>
    <dgm:pt modelId="{BC637987-2635-46C3-B9BA-6C5C4CCC4C82}" type="pres">
      <dgm:prSet presAssocID="{2DA4DD49-9979-46F1-B9A5-A378C24FE117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926EF-F7D4-4CF6-92AF-312B4EE4B735}" type="pres">
      <dgm:prSet presAssocID="{2DA4DD49-9979-46F1-B9A5-A378C24FE117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0E72D-A09E-44D2-92AE-D7CBCFC3209A}" type="pres">
      <dgm:prSet presAssocID="{7D0CE74A-E31F-4CE2-88F4-16D60F3C0AED}" presName="sp" presStyleCnt="0"/>
      <dgm:spPr/>
    </dgm:pt>
    <dgm:pt modelId="{AB88446E-E059-4799-BD6C-A9BF2765CDBE}" type="pres">
      <dgm:prSet presAssocID="{24B4D85F-5BCA-474A-91B2-3B3996444DE2}" presName="composite" presStyleCnt="0"/>
      <dgm:spPr/>
    </dgm:pt>
    <dgm:pt modelId="{DB5EDB3B-6B5B-4D57-8863-5A10C42A2A77}" type="pres">
      <dgm:prSet presAssocID="{24B4D85F-5BCA-474A-91B2-3B3996444DE2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B51C2-D966-4A67-9146-4EB870535694}" type="pres">
      <dgm:prSet presAssocID="{24B4D85F-5BCA-474A-91B2-3B3996444DE2}" presName="descendantText" presStyleLbl="alignAcc1" presStyleIdx="6" presStyleCnt="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0A334-0B65-4ABD-9513-3346707C2146}" type="presOf" srcId="{4B4B9C92-09AA-4DE2-99BC-B76F4DA8D86C}" destId="{5A1F1884-F178-4CC7-B2B6-9FC5790F34E1}" srcOrd="0" destOrd="0" presId="urn:microsoft.com/office/officeart/2005/8/layout/chevron2"/>
    <dgm:cxn modelId="{17FBBE71-DC77-4D36-B05D-AF545A314FE3}" srcId="{A6E81137-5C5D-4ABD-8384-BBB7013E2818}" destId="{E328CF9D-92A4-4C9A-AFB4-BD32E8B1FC0B}" srcOrd="0" destOrd="0" parTransId="{1284C2D9-AD54-4D80-B9C0-2BB98721B7B3}" sibTransId="{4EAAB5CF-8BA5-4578-B552-689967587D13}"/>
    <dgm:cxn modelId="{34B788FA-DE19-46A7-935C-B20E8B87F049}" type="presOf" srcId="{E328CF9D-92A4-4C9A-AFB4-BD32E8B1FC0B}" destId="{B762FC1E-9DCA-479E-BD62-4AD4C8FAF2E2}" srcOrd="0" destOrd="0" presId="urn:microsoft.com/office/officeart/2005/8/layout/chevron2"/>
    <dgm:cxn modelId="{EDEA5E78-6E53-4E00-8C94-41DD4BE8EC78}" srcId="{2DA4DD49-9979-46F1-B9A5-A378C24FE117}" destId="{BCA98482-4207-4797-8846-FC23477DB34B}" srcOrd="0" destOrd="0" parTransId="{EA1D79FE-2357-4933-855C-797CC705C5ED}" sibTransId="{26506969-2885-42D6-9D47-94208C5D3657}"/>
    <dgm:cxn modelId="{BD63FE36-448E-4605-AE66-B349626F320B}" srcId="{CD3F5875-7841-465E-8473-7F7DF4AB1F7F}" destId="{308F506D-C9A9-4699-8D84-400CAE927E94}" srcOrd="0" destOrd="0" parTransId="{820CD26F-4FD6-4629-B405-9EE98ACA4990}" sibTransId="{3C4EA564-705A-4414-A88E-6BA94C33CE27}"/>
    <dgm:cxn modelId="{8321B3EE-AB6B-416F-8415-EA2A7EDD1B8F}" srcId="{802BC7F2-18B8-4360-B7E8-EBA3D0A02704}" destId="{DD07CB76-FCFB-4CC6-8D27-AA643FE67C98}" srcOrd="0" destOrd="0" parTransId="{0FE99EBF-DDAA-44F9-99EF-A2A6204AAC5E}" sibTransId="{BB287B34-CBBA-4F03-BA1E-E354BB20907B}"/>
    <dgm:cxn modelId="{5E125557-4384-4237-9263-53C601449ABD}" type="presOf" srcId="{D33E27A8-03C6-429A-918C-8D00A5EA6134}" destId="{2E71FB87-AB62-490D-A99E-101A92713126}" srcOrd="0" destOrd="0" presId="urn:microsoft.com/office/officeart/2005/8/layout/chevron2"/>
    <dgm:cxn modelId="{9218FA72-4502-4252-8B20-BB5E4FE74666}" type="presOf" srcId="{DD07CB76-FCFB-4CC6-8D27-AA643FE67C98}" destId="{72439FFB-2624-44C3-B6AB-988D004F2B5B}" srcOrd="0" destOrd="0" presId="urn:microsoft.com/office/officeart/2005/8/layout/chevron2"/>
    <dgm:cxn modelId="{0D108995-65D3-4A69-89B4-94E4E7E9CACC}" srcId="{26DA208B-C7BD-4AFE-ACCC-25B94C1BF9E5}" destId="{4B4B9C92-09AA-4DE2-99BC-B76F4DA8D86C}" srcOrd="0" destOrd="0" parTransId="{EF2EB784-67CC-477B-AD6B-ADF2196E5858}" sibTransId="{6A08F36C-8B15-43D6-89D7-CC4A9B9F8DAD}"/>
    <dgm:cxn modelId="{7DA08BF1-ED51-4DDA-845B-A77DBCB8822A}" srcId="{26DA208B-C7BD-4AFE-ACCC-25B94C1BF9E5}" destId="{A6E81137-5C5D-4ABD-8384-BBB7013E2818}" srcOrd="4" destOrd="0" parTransId="{2CDB2887-6C11-4BD8-AD92-AD996DE344B4}" sibTransId="{879BC9B2-6129-4614-A3A0-F8AC2B000BD9}"/>
    <dgm:cxn modelId="{1693F351-7F5A-45E4-824D-1D7A65474B63}" type="presOf" srcId="{24B4D85F-5BCA-474A-91B2-3B3996444DE2}" destId="{DB5EDB3B-6B5B-4D57-8863-5A10C42A2A77}" srcOrd="0" destOrd="0" presId="urn:microsoft.com/office/officeart/2005/8/layout/chevron2"/>
    <dgm:cxn modelId="{CCBFE54F-E170-4454-8A2C-C40B3DD60DA5}" type="presOf" srcId="{A255EB9B-940C-44BF-A8E1-7830A8611F18}" destId="{5EDD734B-427B-493E-8BA0-7F0D33FA1E39}" srcOrd="0" destOrd="0" presId="urn:microsoft.com/office/officeart/2005/8/layout/chevron2"/>
    <dgm:cxn modelId="{7DA29326-83F7-403B-BF3A-8EB66ADD0FB4}" type="presOf" srcId="{A6E81137-5C5D-4ABD-8384-BBB7013E2818}" destId="{78347319-1038-4912-9DD7-0A38B63FB77B}" srcOrd="0" destOrd="0" presId="urn:microsoft.com/office/officeart/2005/8/layout/chevron2"/>
    <dgm:cxn modelId="{D4B55673-06BA-4BB6-B2EC-A4E8854D156C}" srcId="{A255EB9B-940C-44BF-A8E1-7830A8611F18}" destId="{D33E27A8-03C6-429A-918C-8D00A5EA6134}" srcOrd="0" destOrd="0" parTransId="{F233511D-71FD-4487-A000-CCF66E4B91B8}" sibTransId="{D906BE0A-9DCC-4CB0-964B-CE132CF00B5F}"/>
    <dgm:cxn modelId="{83024530-6EFB-4195-9E90-C2DDBE2C16AC}" type="presOf" srcId="{308F506D-C9A9-4699-8D84-400CAE927E94}" destId="{76339E84-68BF-452E-B442-A493A6BC1DC4}" srcOrd="0" destOrd="0" presId="urn:microsoft.com/office/officeart/2005/8/layout/chevron2"/>
    <dgm:cxn modelId="{B572E31E-77D6-4BA2-9E3F-D0F3799AF2F2}" srcId="{A6E81137-5C5D-4ABD-8384-BBB7013E2818}" destId="{637A4588-CC06-44D3-82C7-7DCA0C954D68}" srcOrd="1" destOrd="0" parTransId="{ECDBA7DB-D4B4-4A30-9346-F0CB6B98003E}" sibTransId="{EA86AE86-9FB7-4454-9656-92889094BB23}"/>
    <dgm:cxn modelId="{8BF4B053-3298-48F4-9403-2684698FCC6E}" srcId="{26DA208B-C7BD-4AFE-ACCC-25B94C1BF9E5}" destId="{CD3F5875-7841-465E-8473-7F7DF4AB1F7F}" srcOrd="1" destOrd="0" parTransId="{86E72DDB-1213-4A1A-96C5-A67F6B011635}" sibTransId="{95055AB8-74C0-432F-A025-FCC2D9A508C7}"/>
    <dgm:cxn modelId="{90BC8907-40B4-4BA8-A749-DCE4ADA2D539}" type="presOf" srcId="{802BC7F2-18B8-4360-B7E8-EBA3D0A02704}" destId="{880B7102-6BDE-4D43-8D53-ECACC6A441BE}" srcOrd="0" destOrd="0" presId="urn:microsoft.com/office/officeart/2005/8/layout/chevron2"/>
    <dgm:cxn modelId="{24875975-8540-44A9-A09C-4EA32C7E5993}" srcId="{26DA208B-C7BD-4AFE-ACCC-25B94C1BF9E5}" destId="{802BC7F2-18B8-4360-B7E8-EBA3D0A02704}" srcOrd="2" destOrd="0" parTransId="{5B81E941-4CE0-4384-9798-5719923FEB8A}" sibTransId="{D4AF7D45-FFAC-4C38-A3EE-2786BFCEEC10}"/>
    <dgm:cxn modelId="{80A37F18-39C3-4E02-9B77-CFA8140620CA}" type="presOf" srcId="{637A4588-CC06-44D3-82C7-7DCA0C954D68}" destId="{B762FC1E-9DCA-479E-BD62-4AD4C8FAF2E2}" srcOrd="0" destOrd="1" presId="urn:microsoft.com/office/officeart/2005/8/layout/chevron2"/>
    <dgm:cxn modelId="{A6B482C6-7877-46B9-8862-36610158A355}" type="presOf" srcId="{2DA4DD49-9979-46F1-B9A5-A378C24FE117}" destId="{BC637987-2635-46C3-B9BA-6C5C4CCC4C82}" srcOrd="0" destOrd="0" presId="urn:microsoft.com/office/officeart/2005/8/layout/chevron2"/>
    <dgm:cxn modelId="{2B048C2E-3401-49DF-84D0-C4A6FFEC46CE}" type="presOf" srcId="{F15E859A-8E9E-49AA-8589-CE1CD9F5F49F}" destId="{EC13308D-F05C-4460-9E03-2C5A643506FB}" srcOrd="0" destOrd="0" presId="urn:microsoft.com/office/officeart/2005/8/layout/chevron2"/>
    <dgm:cxn modelId="{CE0DEC45-BC03-4024-AFBC-07F713CC4E1C}" type="presOf" srcId="{CD3F5875-7841-465E-8473-7F7DF4AB1F7F}" destId="{5259D9DB-366E-4A55-94BE-F1D6A49DDD4F}" srcOrd="0" destOrd="0" presId="urn:microsoft.com/office/officeart/2005/8/layout/chevron2"/>
    <dgm:cxn modelId="{037E428E-3D71-4B93-94FF-8FBD3F3FFD25}" srcId="{26DA208B-C7BD-4AFE-ACCC-25B94C1BF9E5}" destId="{2DA4DD49-9979-46F1-B9A5-A378C24FE117}" srcOrd="5" destOrd="0" parTransId="{43CE392E-08E2-4B2A-8A1B-1745180A821F}" sibTransId="{7D0CE74A-E31F-4CE2-88F4-16D60F3C0AED}"/>
    <dgm:cxn modelId="{49EB5C22-F765-493D-8FE5-DAC2BD870650}" type="presOf" srcId="{26DA208B-C7BD-4AFE-ACCC-25B94C1BF9E5}" destId="{2C88E621-6AFA-4501-BB8F-A37002E795F7}" srcOrd="0" destOrd="0" presId="urn:microsoft.com/office/officeart/2005/8/layout/chevron2"/>
    <dgm:cxn modelId="{D30B80AC-ED7C-48C0-93AA-089999C9920F}" srcId="{26DA208B-C7BD-4AFE-ACCC-25B94C1BF9E5}" destId="{A255EB9B-940C-44BF-A8E1-7830A8611F18}" srcOrd="3" destOrd="0" parTransId="{FE60913A-D257-4B0C-B9C3-8EA26D9650B8}" sibTransId="{8C5567D5-D91D-421B-8609-FE7DB03510CB}"/>
    <dgm:cxn modelId="{EF25C95B-4E44-4720-B12E-124001187223}" type="presOf" srcId="{2643FBB1-0502-4DA9-A94B-99709880BC14}" destId="{0FCB51C2-D966-4A67-9146-4EB870535694}" srcOrd="0" destOrd="0" presId="urn:microsoft.com/office/officeart/2005/8/layout/chevron2"/>
    <dgm:cxn modelId="{D7756F05-E78A-4F26-BAC5-6ED49658BFD1}" type="presOf" srcId="{BCA98482-4207-4797-8846-FC23477DB34B}" destId="{A68926EF-F7D4-4CF6-92AF-312B4EE4B735}" srcOrd="0" destOrd="0" presId="urn:microsoft.com/office/officeart/2005/8/layout/chevron2"/>
    <dgm:cxn modelId="{3148A805-6013-4721-8064-ECBD983DAEFD}" srcId="{26DA208B-C7BD-4AFE-ACCC-25B94C1BF9E5}" destId="{24B4D85F-5BCA-474A-91B2-3B3996444DE2}" srcOrd="6" destOrd="0" parTransId="{354C5D15-D5D8-4BC9-9508-80EB14B5B3A8}" sibTransId="{7DB5760E-43BE-4381-AF8A-2181A10D3B5D}"/>
    <dgm:cxn modelId="{2C0EC007-3348-4A93-928B-9C2EF251236E}" srcId="{24B4D85F-5BCA-474A-91B2-3B3996444DE2}" destId="{2643FBB1-0502-4DA9-A94B-99709880BC14}" srcOrd="0" destOrd="0" parTransId="{7D15AAF9-EE82-47DA-B17B-D32DCB4660FD}" sibTransId="{F95680A9-C19D-4435-9C10-A7B225E856B2}"/>
    <dgm:cxn modelId="{53F26A7D-B529-4853-BCFA-EC78DE430492}" srcId="{4B4B9C92-09AA-4DE2-99BC-B76F4DA8D86C}" destId="{F15E859A-8E9E-49AA-8589-CE1CD9F5F49F}" srcOrd="0" destOrd="0" parTransId="{569219F0-F737-41EF-BA4A-845EBDC98510}" sibTransId="{AB84975D-BA6E-4D56-A034-06D7970512EE}"/>
    <dgm:cxn modelId="{70C582DE-6E76-4EF4-85C4-E85DB9E9526B}" type="presParOf" srcId="{2C88E621-6AFA-4501-BB8F-A37002E795F7}" destId="{15E5CD5A-D6D4-484F-962F-E3E3F4DC3464}" srcOrd="0" destOrd="0" presId="urn:microsoft.com/office/officeart/2005/8/layout/chevron2"/>
    <dgm:cxn modelId="{C442BD84-F7A2-45F3-97B7-4D3D92E2C544}" type="presParOf" srcId="{15E5CD5A-D6D4-484F-962F-E3E3F4DC3464}" destId="{5A1F1884-F178-4CC7-B2B6-9FC5790F34E1}" srcOrd="0" destOrd="0" presId="urn:microsoft.com/office/officeart/2005/8/layout/chevron2"/>
    <dgm:cxn modelId="{CD63E912-6394-455B-980C-971C349134C6}" type="presParOf" srcId="{15E5CD5A-D6D4-484F-962F-E3E3F4DC3464}" destId="{EC13308D-F05C-4460-9E03-2C5A643506FB}" srcOrd="1" destOrd="0" presId="urn:microsoft.com/office/officeart/2005/8/layout/chevron2"/>
    <dgm:cxn modelId="{7CC968A3-6638-445F-91CF-CEE618DEBEB9}" type="presParOf" srcId="{2C88E621-6AFA-4501-BB8F-A37002E795F7}" destId="{A6177A19-C195-4552-8163-F33DE4B75D76}" srcOrd="1" destOrd="0" presId="urn:microsoft.com/office/officeart/2005/8/layout/chevron2"/>
    <dgm:cxn modelId="{53086B2F-FCF5-4524-979E-AB68B8CC83B5}" type="presParOf" srcId="{2C88E621-6AFA-4501-BB8F-A37002E795F7}" destId="{3184BFEC-DA0D-43DE-BB9D-99A38087FB05}" srcOrd="2" destOrd="0" presId="urn:microsoft.com/office/officeart/2005/8/layout/chevron2"/>
    <dgm:cxn modelId="{E0D004D5-BFF6-4F24-8DF8-B0C9C2FAF1E2}" type="presParOf" srcId="{3184BFEC-DA0D-43DE-BB9D-99A38087FB05}" destId="{5259D9DB-366E-4A55-94BE-F1D6A49DDD4F}" srcOrd="0" destOrd="0" presId="urn:microsoft.com/office/officeart/2005/8/layout/chevron2"/>
    <dgm:cxn modelId="{24A1C148-6F83-4139-88A2-D6459FA2A2D7}" type="presParOf" srcId="{3184BFEC-DA0D-43DE-BB9D-99A38087FB05}" destId="{76339E84-68BF-452E-B442-A493A6BC1DC4}" srcOrd="1" destOrd="0" presId="urn:microsoft.com/office/officeart/2005/8/layout/chevron2"/>
    <dgm:cxn modelId="{9BA7673F-8780-42A8-A9D5-4BE650AE272E}" type="presParOf" srcId="{2C88E621-6AFA-4501-BB8F-A37002E795F7}" destId="{2F444B0B-579C-4694-9C0D-78BF1298A87C}" srcOrd="3" destOrd="0" presId="urn:microsoft.com/office/officeart/2005/8/layout/chevron2"/>
    <dgm:cxn modelId="{3B234408-6823-42B5-BB5B-E1C41EBD9129}" type="presParOf" srcId="{2C88E621-6AFA-4501-BB8F-A37002E795F7}" destId="{C616DC36-981F-4769-BBE5-13435526EEB4}" srcOrd="4" destOrd="0" presId="urn:microsoft.com/office/officeart/2005/8/layout/chevron2"/>
    <dgm:cxn modelId="{554EF832-6814-4D4A-A3F0-FDB2FCD4C836}" type="presParOf" srcId="{C616DC36-981F-4769-BBE5-13435526EEB4}" destId="{880B7102-6BDE-4D43-8D53-ECACC6A441BE}" srcOrd="0" destOrd="0" presId="urn:microsoft.com/office/officeart/2005/8/layout/chevron2"/>
    <dgm:cxn modelId="{60142EAD-5A5F-42A1-A20E-B08774F3F8D5}" type="presParOf" srcId="{C616DC36-981F-4769-BBE5-13435526EEB4}" destId="{72439FFB-2624-44C3-B6AB-988D004F2B5B}" srcOrd="1" destOrd="0" presId="urn:microsoft.com/office/officeart/2005/8/layout/chevron2"/>
    <dgm:cxn modelId="{B68CBAFD-A2F5-439C-91BC-C696B88CBA97}" type="presParOf" srcId="{2C88E621-6AFA-4501-BB8F-A37002E795F7}" destId="{7A601899-7FD8-49E0-9224-D4D8ABAE6EB5}" srcOrd="5" destOrd="0" presId="urn:microsoft.com/office/officeart/2005/8/layout/chevron2"/>
    <dgm:cxn modelId="{55817355-C523-4B2E-A243-374C757FE975}" type="presParOf" srcId="{2C88E621-6AFA-4501-BB8F-A37002E795F7}" destId="{E8CB9D04-4D66-4C52-BB8A-9D15C1269395}" srcOrd="6" destOrd="0" presId="urn:microsoft.com/office/officeart/2005/8/layout/chevron2"/>
    <dgm:cxn modelId="{D35A4F71-ED90-4485-9918-D58526E497A1}" type="presParOf" srcId="{E8CB9D04-4D66-4C52-BB8A-9D15C1269395}" destId="{5EDD734B-427B-493E-8BA0-7F0D33FA1E39}" srcOrd="0" destOrd="0" presId="urn:microsoft.com/office/officeart/2005/8/layout/chevron2"/>
    <dgm:cxn modelId="{A4E26745-ABAA-4988-A213-09A4394DF8E8}" type="presParOf" srcId="{E8CB9D04-4D66-4C52-BB8A-9D15C1269395}" destId="{2E71FB87-AB62-490D-A99E-101A92713126}" srcOrd="1" destOrd="0" presId="urn:microsoft.com/office/officeart/2005/8/layout/chevron2"/>
    <dgm:cxn modelId="{3FD076D7-29A3-4D3D-8EFB-6C0A371E9D6B}" type="presParOf" srcId="{2C88E621-6AFA-4501-BB8F-A37002E795F7}" destId="{09578EFF-0EC9-4E8D-9302-D5A548BD6BF9}" srcOrd="7" destOrd="0" presId="urn:microsoft.com/office/officeart/2005/8/layout/chevron2"/>
    <dgm:cxn modelId="{A30FB3C7-3D43-491F-ACC2-A9811F27050B}" type="presParOf" srcId="{2C88E621-6AFA-4501-BB8F-A37002E795F7}" destId="{CA791333-FAFE-4336-A564-96CD31C2ED6F}" srcOrd="8" destOrd="0" presId="urn:microsoft.com/office/officeart/2005/8/layout/chevron2"/>
    <dgm:cxn modelId="{829E17CE-05B0-423E-8657-20C4DA629D1D}" type="presParOf" srcId="{CA791333-FAFE-4336-A564-96CD31C2ED6F}" destId="{78347319-1038-4912-9DD7-0A38B63FB77B}" srcOrd="0" destOrd="0" presId="urn:microsoft.com/office/officeart/2005/8/layout/chevron2"/>
    <dgm:cxn modelId="{490FA129-E175-41C4-B067-109131BF9CEF}" type="presParOf" srcId="{CA791333-FAFE-4336-A564-96CD31C2ED6F}" destId="{B762FC1E-9DCA-479E-BD62-4AD4C8FAF2E2}" srcOrd="1" destOrd="0" presId="urn:microsoft.com/office/officeart/2005/8/layout/chevron2"/>
    <dgm:cxn modelId="{4A195792-8186-48C2-9ACF-20CE93B0E373}" type="presParOf" srcId="{2C88E621-6AFA-4501-BB8F-A37002E795F7}" destId="{AD114524-D826-4A57-BEEA-CFC44D038743}" srcOrd="9" destOrd="0" presId="urn:microsoft.com/office/officeart/2005/8/layout/chevron2"/>
    <dgm:cxn modelId="{1EC4B053-BCD7-4260-BBCD-89E2DABD1A83}" type="presParOf" srcId="{2C88E621-6AFA-4501-BB8F-A37002E795F7}" destId="{977AE569-6C71-4BA3-BE1B-1CA9D097BD46}" srcOrd="10" destOrd="0" presId="urn:microsoft.com/office/officeart/2005/8/layout/chevron2"/>
    <dgm:cxn modelId="{4F602CE8-78A5-4491-B233-3E3CB2D8C7FF}" type="presParOf" srcId="{977AE569-6C71-4BA3-BE1B-1CA9D097BD46}" destId="{BC637987-2635-46C3-B9BA-6C5C4CCC4C82}" srcOrd="0" destOrd="0" presId="urn:microsoft.com/office/officeart/2005/8/layout/chevron2"/>
    <dgm:cxn modelId="{DD7D17F8-C860-4E21-BA0E-2C99329C4035}" type="presParOf" srcId="{977AE569-6C71-4BA3-BE1B-1CA9D097BD46}" destId="{A68926EF-F7D4-4CF6-92AF-312B4EE4B735}" srcOrd="1" destOrd="0" presId="urn:microsoft.com/office/officeart/2005/8/layout/chevron2"/>
    <dgm:cxn modelId="{CDB346B9-089B-4A93-8A00-70C90CDDA76F}" type="presParOf" srcId="{2C88E621-6AFA-4501-BB8F-A37002E795F7}" destId="{DBD0E72D-A09E-44D2-92AE-D7CBCFC3209A}" srcOrd="11" destOrd="0" presId="urn:microsoft.com/office/officeart/2005/8/layout/chevron2"/>
    <dgm:cxn modelId="{AA7D2BF5-6C84-44E4-A867-A092EDF9C6AE}" type="presParOf" srcId="{2C88E621-6AFA-4501-BB8F-A37002E795F7}" destId="{AB88446E-E059-4799-BD6C-A9BF2765CDBE}" srcOrd="12" destOrd="0" presId="urn:microsoft.com/office/officeart/2005/8/layout/chevron2"/>
    <dgm:cxn modelId="{ADD1302D-C9B4-4EB2-9CB3-9B2AD0754B09}" type="presParOf" srcId="{AB88446E-E059-4799-BD6C-A9BF2765CDBE}" destId="{DB5EDB3B-6B5B-4D57-8863-5A10C42A2A77}" srcOrd="0" destOrd="0" presId="urn:microsoft.com/office/officeart/2005/8/layout/chevron2"/>
    <dgm:cxn modelId="{7ABF4615-4F11-4A88-A8F8-BB703BA69054}" type="presParOf" srcId="{AB88446E-E059-4799-BD6C-A9BF2765CDBE}" destId="{0FCB51C2-D966-4A67-9146-4EB8705356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4E0F45-8210-4AD5-9F22-376DE5FEF82E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2D8C2F-F5CF-4D05-B1B5-12A108B2F85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ru-RU" sz="14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algn="ctr"/>
          <a:r>
            <a:rPr lang="ru-RU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Читальные</a:t>
          </a:r>
        </a:p>
        <a:p>
          <a:pPr algn="ctr"/>
          <a:r>
            <a:rPr lang="ru-RU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залы</a:t>
          </a:r>
        </a:p>
        <a:p>
          <a:pPr algn="ctr"/>
          <a:endParaRPr lang="ru-RU" sz="14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777E491C-BE6F-4FF0-B466-0108798B6C4E}" type="parTrans" cxnId="{781CEA51-4C69-4068-A0FC-F34229E35CAC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3B7AD05C-8F6F-4079-9902-BE9BE7AF7E0C}" type="sibTrans" cxnId="{781CEA51-4C69-4068-A0FC-F34229E35CAC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B5AA18F6-80D4-49B0-92F5-EDF1D72A698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Понедельник-пятница:   10.00-21.00</a:t>
          </a:r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593381CC-CB70-43E8-B327-53C240095D28}" type="parTrans" cxnId="{9DDA9C0B-8232-4025-B065-C0C7E4CCE405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ED4AF314-6628-4067-8E5E-346D996F446B}" type="sibTrans" cxnId="{9DDA9C0B-8232-4025-B065-C0C7E4CCE405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BF5FBFED-C7CB-4E94-8701-95585FDDA02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Суббота:  10.00-18.00</a:t>
          </a:r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17C0137A-80DA-4CF6-8B45-93617BC11CAD}" type="parTrans" cxnId="{6EC4CDCB-F670-4633-A606-81AE3EE62D15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A116F479-9EF2-4EA7-B8AA-7D2BA2B455CF}" type="sibTrans" cxnId="{6EC4CDCB-F670-4633-A606-81AE3EE62D15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C1BC3138-531F-4C2E-A1DC-551D71049DDF}">
      <dgm:prSet phldrT="[Текст]" custT="1"/>
      <dgm:spPr/>
      <dgm:t>
        <a:bodyPr/>
        <a:lstStyle/>
        <a:p>
          <a:pPr algn="l"/>
          <a:endParaRPr lang="ru-RU" sz="16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algn="ctr"/>
          <a:r>
            <a:rPr lang="ru-RU" sz="1600" b="1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Медиатека</a:t>
          </a:r>
          <a:endParaRPr lang="ru-RU" sz="16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algn="l"/>
          <a:endParaRPr lang="ru-RU" sz="16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0991342E-5D8B-4164-AEE5-7A8B5FDBE051}" type="parTrans" cxnId="{A9785C26-5258-4BCA-8CA5-34AB38B3072C}">
      <dgm:prSet/>
      <dgm:spPr/>
      <dgm:t>
        <a:bodyPr/>
        <a:lstStyle/>
        <a:p>
          <a:endParaRPr lang="ru-RU"/>
        </a:p>
      </dgm:t>
    </dgm:pt>
    <dgm:pt modelId="{DF415CED-BC86-42EF-A96F-186EF4A2E797}" type="sibTrans" cxnId="{A9785C26-5258-4BCA-8CA5-34AB38B3072C}">
      <dgm:prSet/>
      <dgm:spPr/>
      <dgm:t>
        <a:bodyPr/>
        <a:lstStyle/>
        <a:p>
          <a:endParaRPr lang="ru-RU"/>
        </a:p>
      </dgm:t>
    </dgm:pt>
    <dgm:pt modelId="{828B69DD-30BD-41B7-BD49-A523C475D626}">
      <dgm:prSet phldrT="[Текст]" custT="1"/>
      <dgm:spPr/>
      <dgm:t>
        <a:bodyPr/>
        <a:lstStyle/>
        <a:p>
          <a:pPr algn="l"/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Понедельник-пятница:     12.00-2</a:t>
          </a:r>
          <a:r>
            <a:rPr lang="en-US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0</a:t>
          </a:r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.00</a:t>
          </a:r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19CD92E9-E927-4C75-8105-E313D397365C}" type="parTrans" cxnId="{E8AD9E96-54A9-42BB-84DD-119379B770FB}">
      <dgm:prSet/>
      <dgm:spPr/>
      <dgm:t>
        <a:bodyPr/>
        <a:lstStyle/>
        <a:p>
          <a:endParaRPr lang="ru-RU"/>
        </a:p>
      </dgm:t>
    </dgm:pt>
    <dgm:pt modelId="{9A315B95-72B6-449E-9380-180546E80000}" type="sibTrans" cxnId="{E8AD9E96-54A9-42BB-84DD-119379B770FB}">
      <dgm:prSet/>
      <dgm:spPr/>
      <dgm:t>
        <a:bodyPr/>
        <a:lstStyle/>
        <a:p>
          <a:endParaRPr lang="ru-RU"/>
        </a:p>
      </dgm:t>
    </dgm:pt>
    <dgm:pt modelId="{A5BD01DE-6227-4AAA-B808-2F7BC99398C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EA7B04E6-7366-4486-BE7C-B49F7CFD0DBC}" type="parTrans" cxnId="{039E93CF-312C-439F-B6E9-9219169C245C}">
      <dgm:prSet/>
      <dgm:spPr/>
      <dgm:t>
        <a:bodyPr/>
        <a:lstStyle/>
        <a:p>
          <a:endParaRPr lang="ru-RU"/>
        </a:p>
      </dgm:t>
    </dgm:pt>
    <dgm:pt modelId="{120BE5DE-F4BC-40DC-AD57-2480BE7B254B}" type="sibTrans" cxnId="{039E93CF-312C-439F-B6E9-9219169C245C}">
      <dgm:prSet/>
      <dgm:spPr/>
      <dgm:t>
        <a:bodyPr/>
        <a:lstStyle/>
        <a:p>
          <a:endParaRPr lang="ru-RU"/>
        </a:p>
      </dgm:t>
    </dgm:pt>
    <dgm:pt modelId="{71311E71-5F2A-4531-A4D2-6E961A8687E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4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algn="ctr"/>
          <a:r>
            <a:rPr lang="ru-RU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Абонемент научной литературы</a:t>
          </a:r>
        </a:p>
        <a:p>
          <a:pPr algn="l"/>
          <a:endParaRPr lang="ru-RU" sz="14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ED7C78C-4CEB-46D1-9A0B-84C2B7B99A17}" type="parTrans" cxnId="{0CC8BDFE-82DA-452D-BF4E-ECF087133846}">
      <dgm:prSet/>
      <dgm:spPr/>
      <dgm:t>
        <a:bodyPr/>
        <a:lstStyle/>
        <a:p>
          <a:endParaRPr lang="ru-RU"/>
        </a:p>
      </dgm:t>
    </dgm:pt>
    <dgm:pt modelId="{D6AB9864-8F81-455A-8945-A7B59587B906}" type="sibTrans" cxnId="{0CC8BDFE-82DA-452D-BF4E-ECF087133846}">
      <dgm:prSet/>
      <dgm:spPr/>
      <dgm:t>
        <a:bodyPr/>
        <a:lstStyle/>
        <a:p>
          <a:endParaRPr lang="ru-RU"/>
        </a:p>
      </dgm:t>
    </dgm:pt>
    <dgm:pt modelId="{D41E4AAE-2F2A-4572-BD9F-9BA597F7B4E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Понедельник-пятница:   12.00-20.00</a:t>
          </a:r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7C247D5A-4E56-4090-BA0F-DDF9C5238CDD}" type="parTrans" cxnId="{8E3F73C7-B2E8-4FF6-858B-2137AC48F306}">
      <dgm:prSet/>
      <dgm:spPr/>
      <dgm:t>
        <a:bodyPr/>
        <a:lstStyle/>
        <a:p>
          <a:endParaRPr lang="ru-RU"/>
        </a:p>
      </dgm:t>
    </dgm:pt>
    <dgm:pt modelId="{0C349954-3527-41DD-A3C9-C48A809BD54A}" type="sibTrans" cxnId="{8E3F73C7-B2E8-4FF6-858B-2137AC48F306}">
      <dgm:prSet/>
      <dgm:spPr/>
      <dgm:t>
        <a:bodyPr/>
        <a:lstStyle/>
        <a:p>
          <a:endParaRPr lang="ru-RU"/>
        </a:p>
      </dgm:t>
    </dgm:pt>
    <dgm:pt modelId="{9819B9EE-BDA4-44B9-8087-24DB8B5134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B25C4C3-6539-4C9D-8209-8EEA8E725D1E}" type="parTrans" cxnId="{96F8B135-63C1-47EE-9615-A9B3335357C6}">
      <dgm:prSet/>
      <dgm:spPr/>
      <dgm:t>
        <a:bodyPr/>
        <a:lstStyle/>
        <a:p>
          <a:endParaRPr lang="ru-RU"/>
        </a:p>
      </dgm:t>
    </dgm:pt>
    <dgm:pt modelId="{59EC5492-6B02-48BC-A097-95907FA117BD}" type="sibTrans" cxnId="{96F8B135-63C1-47EE-9615-A9B3335357C6}">
      <dgm:prSet/>
      <dgm:spPr/>
      <dgm:t>
        <a:bodyPr/>
        <a:lstStyle/>
        <a:p>
          <a:endParaRPr lang="ru-RU"/>
        </a:p>
      </dgm:t>
    </dgm:pt>
    <dgm:pt modelId="{78D44AAD-DCBA-4EE5-BF45-0D62A4E2F60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Суббота:    12.00-18.00</a:t>
          </a:r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2216CF54-D804-41D6-87EE-C64720306F7D}" type="parTrans" cxnId="{9F78F338-02B5-4A94-A48D-366C0972CD20}">
      <dgm:prSet/>
      <dgm:spPr/>
      <dgm:t>
        <a:bodyPr/>
        <a:lstStyle/>
        <a:p>
          <a:endParaRPr lang="ru-RU"/>
        </a:p>
      </dgm:t>
    </dgm:pt>
    <dgm:pt modelId="{52F3BDEB-28D0-4B49-B66C-3159D6380588}" type="sibTrans" cxnId="{9F78F338-02B5-4A94-A48D-366C0972CD20}">
      <dgm:prSet/>
      <dgm:spPr/>
      <dgm:t>
        <a:bodyPr/>
        <a:lstStyle/>
        <a:p>
          <a:endParaRPr lang="ru-RU"/>
        </a:p>
      </dgm:t>
    </dgm:pt>
    <dgm:pt modelId="{8CF96618-22DF-490F-B3A4-73DB41E7A63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6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algn="ctr"/>
          <a:r>
            <a:rPr lang="ru-RU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Абонемент учебной литературы</a:t>
          </a:r>
        </a:p>
        <a:p>
          <a:pPr algn="l"/>
          <a:endParaRPr lang="ru-RU" sz="16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40B637D9-38EC-4134-91BD-DFE8F8E38DB5}" type="parTrans" cxnId="{18CD75F8-15DE-4A03-A6C4-C7E177BBB117}">
      <dgm:prSet/>
      <dgm:spPr/>
      <dgm:t>
        <a:bodyPr/>
        <a:lstStyle/>
        <a:p>
          <a:endParaRPr lang="ru-RU"/>
        </a:p>
      </dgm:t>
    </dgm:pt>
    <dgm:pt modelId="{B9367673-B48D-48E3-A045-80AF6D94CF15}" type="sibTrans" cxnId="{18CD75F8-15DE-4A03-A6C4-C7E177BBB117}">
      <dgm:prSet/>
      <dgm:spPr/>
      <dgm:t>
        <a:bodyPr/>
        <a:lstStyle/>
        <a:p>
          <a:endParaRPr lang="ru-RU"/>
        </a:p>
      </dgm:t>
    </dgm:pt>
    <dgm:pt modelId="{AAE62BAF-D19B-455B-ABAE-0A9AA955207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15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Понедельник, среда, пятница:   </a:t>
          </a:r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12.00-16.00</a:t>
          </a:r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D3391AC0-7097-4D18-998A-EB344525B750}" type="parTrans" cxnId="{DBAECEC1-1BAD-4A91-BA90-B7CBF1BC87D3}">
      <dgm:prSet/>
      <dgm:spPr/>
      <dgm:t>
        <a:bodyPr/>
        <a:lstStyle/>
        <a:p>
          <a:endParaRPr lang="ru-RU"/>
        </a:p>
      </dgm:t>
    </dgm:pt>
    <dgm:pt modelId="{9E1EE533-96C5-4948-AA06-F6082BFB542D}" type="sibTrans" cxnId="{DBAECEC1-1BAD-4A91-BA90-B7CBF1BC87D3}">
      <dgm:prSet/>
      <dgm:spPr/>
      <dgm:t>
        <a:bodyPr/>
        <a:lstStyle/>
        <a:p>
          <a:endParaRPr lang="ru-RU"/>
        </a:p>
      </dgm:t>
    </dgm:pt>
    <dgm:pt modelId="{49F8CE5D-D9A8-437F-BE89-1FBC0569F9E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15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Вторник, четверг: 17.00-21.00</a:t>
          </a:r>
          <a:endParaRPr lang="ru-RU" sz="115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20393BEA-0B8F-4B04-991F-29C539371AC8}" type="parTrans" cxnId="{8BA969D9-84CE-4155-BE42-062AF84B3D73}">
      <dgm:prSet/>
      <dgm:spPr/>
      <dgm:t>
        <a:bodyPr/>
        <a:lstStyle/>
        <a:p>
          <a:endParaRPr lang="ru-RU"/>
        </a:p>
      </dgm:t>
    </dgm:pt>
    <dgm:pt modelId="{F5E3682D-534F-4212-8369-B5118D24F17A}" type="sibTrans" cxnId="{8BA969D9-84CE-4155-BE42-062AF84B3D73}">
      <dgm:prSet/>
      <dgm:spPr/>
      <dgm:t>
        <a:bodyPr/>
        <a:lstStyle/>
        <a:p>
          <a:endParaRPr lang="ru-RU"/>
        </a:p>
      </dgm:t>
    </dgm:pt>
    <dgm:pt modelId="{C93B4873-6984-4385-9047-7C488DAF21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15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Суббота:          10.00-14.00</a:t>
          </a:r>
          <a:endParaRPr lang="ru-RU" sz="115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4CF9314-C9AC-4499-9190-BD8DB5D669D0}" type="parTrans" cxnId="{6CAC2973-53B3-442A-9D42-BC2A105D4F82}">
      <dgm:prSet/>
      <dgm:spPr/>
      <dgm:t>
        <a:bodyPr/>
        <a:lstStyle/>
        <a:p>
          <a:endParaRPr lang="ru-RU"/>
        </a:p>
      </dgm:t>
    </dgm:pt>
    <dgm:pt modelId="{E1B67F56-2DDC-48F4-BAE8-A8031B26D2EC}" type="sibTrans" cxnId="{6CAC2973-53B3-442A-9D42-BC2A105D4F82}">
      <dgm:prSet/>
      <dgm:spPr/>
      <dgm:t>
        <a:bodyPr/>
        <a:lstStyle/>
        <a:p>
          <a:endParaRPr lang="ru-RU"/>
        </a:p>
      </dgm:t>
    </dgm:pt>
    <dgm:pt modelId="{7620128F-97EE-4D54-A30B-5049F6E9187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4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algn="ctr"/>
          <a:r>
            <a:rPr lang="ru-RU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Абонемент художественной литературы</a:t>
          </a:r>
        </a:p>
        <a:p>
          <a:pPr algn="ctr"/>
          <a:r>
            <a:rPr lang="ru-RU" sz="900" dirty="0" smtClean="0">
              <a:solidFill>
                <a:srgbClr val="003F82"/>
              </a:solidFill>
            </a:rPr>
            <a:t>(необходимо предварительное бронирование через личный кабинет в электронном каталоге)</a:t>
          </a:r>
          <a:endParaRPr lang="ru-RU" sz="9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3F82"/>
            </a:solidFill>
            <a:effectLst/>
          </a:endParaRPr>
        </a:p>
        <a:p>
          <a:pPr algn="l"/>
          <a:endParaRPr lang="ru-RU" sz="14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018B7944-02C5-420B-8BE8-C47B6967A928}" type="parTrans" cxnId="{139E78C9-D757-4290-9745-1D86D69392FE}">
      <dgm:prSet/>
      <dgm:spPr/>
      <dgm:t>
        <a:bodyPr/>
        <a:lstStyle/>
        <a:p>
          <a:endParaRPr lang="ru-RU"/>
        </a:p>
      </dgm:t>
    </dgm:pt>
    <dgm:pt modelId="{03BCEB34-BDFE-4CFF-A398-C2A806D8DCEB}" type="sibTrans" cxnId="{139E78C9-D757-4290-9745-1D86D69392FE}">
      <dgm:prSet/>
      <dgm:spPr/>
      <dgm:t>
        <a:bodyPr/>
        <a:lstStyle/>
        <a:p>
          <a:endParaRPr lang="ru-RU"/>
        </a:p>
      </dgm:t>
    </dgm:pt>
    <dgm:pt modelId="{D57866F5-EA00-459F-97CF-E7785C9D24F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Вторник, четверг:   12.00-18.00</a:t>
          </a:r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58696478-276A-4F0B-8560-E845F9F3BCD4}" type="parTrans" cxnId="{535E5744-4F5D-4450-81D3-0C444CA2C443}">
      <dgm:prSet/>
      <dgm:spPr/>
      <dgm:t>
        <a:bodyPr/>
        <a:lstStyle/>
        <a:p>
          <a:endParaRPr lang="ru-RU"/>
        </a:p>
      </dgm:t>
    </dgm:pt>
    <dgm:pt modelId="{44B49F58-AAE5-43A3-9658-1487DA510620}" type="sibTrans" cxnId="{535E5744-4F5D-4450-81D3-0C444CA2C443}">
      <dgm:prSet/>
      <dgm:spPr/>
      <dgm:t>
        <a:bodyPr/>
        <a:lstStyle/>
        <a:p>
          <a:endParaRPr lang="ru-RU"/>
        </a:p>
      </dgm:t>
    </dgm:pt>
    <dgm:pt modelId="{C7D86538-D0AB-4D7C-96FE-2D54C3A7485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4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algn="ctr"/>
          <a:r>
            <a:rPr lang="ru-RU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Регистрация читателей</a:t>
          </a:r>
        </a:p>
        <a:p>
          <a:pPr algn="l"/>
          <a:endParaRPr lang="ru-RU" sz="14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23E1C299-1C6D-4971-9EE0-BD6A41D31960}" type="parTrans" cxnId="{4B8BAD46-A11E-4BD8-94B1-1274BA226D4F}">
      <dgm:prSet/>
      <dgm:spPr/>
      <dgm:t>
        <a:bodyPr/>
        <a:lstStyle/>
        <a:p>
          <a:endParaRPr lang="ru-RU"/>
        </a:p>
      </dgm:t>
    </dgm:pt>
    <dgm:pt modelId="{E9214F52-F923-438A-94AD-CBF353B2CFEA}" type="sibTrans" cxnId="{4B8BAD46-A11E-4BD8-94B1-1274BA226D4F}">
      <dgm:prSet/>
      <dgm:spPr/>
      <dgm:t>
        <a:bodyPr/>
        <a:lstStyle/>
        <a:p>
          <a:endParaRPr lang="ru-RU"/>
        </a:p>
      </dgm:t>
    </dgm:pt>
    <dgm:pt modelId="{AE0B99BE-658B-4B8D-9FE5-FE296FD7962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Понедельник-пятница:     12.00-2</a:t>
          </a:r>
          <a:r>
            <a:rPr lang="en-US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0</a:t>
          </a:r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.00</a:t>
          </a:r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DB65E237-9E28-4BFB-95B4-49EA37725552}" type="parTrans" cxnId="{2B064C85-966F-4F4B-898A-A7EE9C68AA76}">
      <dgm:prSet/>
      <dgm:spPr/>
      <dgm:t>
        <a:bodyPr/>
        <a:lstStyle/>
        <a:p>
          <a:endParaRPr lang="ru-RU"/>
        </a:p>
      </dgm:t>
    </dgm:pt>
    <dgm:pt modelId="{F3C017CA-66C6-4BF2-8800-FA2EB7A46573}" type="sibTrans" cxnId="{2B064C85-966F-4F4B-898A-A7EE9C68AA76}">
      <dgm:prSet/>
      <dgm:spPr/>
      <dgm:t>
        <a:bodyPr/>
        <a:lstStyle/>
        <a:p>
          <a:endParaRPr lang="ru-RU"/>
        </a:p>
      </dgm:t>
    </dgm:pt>
    <dgm:pt modelId="{901E1669-8F40-499D-9347-4AE1079C0CB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17EB085-BFBE-42F5-8B84-3732F30DA336}" type="parTrans" cxnId="{2849DB54-3881-459E-9ECA-7386B8408AB6}">
      <dgm:prSet/>
      <dgm:spPr/>
      <dgm:t>
        <a:bodyPr/>
        <a:lstStyle/>
        <a:p>
          <a:endParaRPr lang="ru-RU"/>
        </a:p>
      </dgm:t>
    </dgm:pt>
    <dgm:pt modelId="{0796F143-264F-405E-A196-9C66283911A4}" type="sibTrans" cxnId="{2849DB54-3881-459E-9ECA-7386B8408AB6}">
      <dgm:prSet/>
      <dgm:spPr/>
      <dgm:t>
        <a:bodyPr/>
        <a:lstStyle/>
        <a:p>
          <a:endParaRPr lang="ru-RU"/>
        </a:p>
      </dgm:t>
    </dgm:pt>
    <dgm:pt modelId="{AB882F20-8890-4321-8A40-E06DBDEC276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Суббота:     12.00-18.00</a:t>
          </a:r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972B1B0-9DBB-4F13-83DB-0F9E61D2C9CC}" type="parTrans" cxnId="{5577F590-37C0-46E0-8CE1-A1B13FCFFF67}">
      <dgm:prSet/>
      <dgm:spPr/>
      <dgm:t>
        <a:bodyPr/>
        <a:lstStyle/>
        <a:p>
          <a:endParaRPr lang="ru-RU"/>
        </a:p>
      </dgm:t>
    </dgm:pt>
    <dgm:pt modelId="{A6F94CF6-4455-45C2-82C0-EF72988CA510}" type="sibTrans" cxnId="{5577F590-37C0-46E0-8CE1-A1B13FCFFF67}">
      <dgm:prSet/>
      <dgm:spPr/>
      <dgm:t>
        <a:bodyPr/>
        <a:lstStyle/>
        <a:p>
          <a:endParaRPr lang="ru-RU"/>
        </a:p>
      </dgm:t>
    </dgm:pt>
    <dgm:pt modelId="{4A4B13A2-57EC-41E4-A33E-8225D8A6A951}">
      <dgm:prSet custT="1"/>
      <dgm:spPr/>
      <dgm:t>
        <a:bodyPr/>
        <a:lstStyle/>
        <a:p>
          <a:pPr algn="l"/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A3CC8B86-8321-40FE-BBD8-C626AD13DFBC}" type="parTrans" cxnId="{4C9ED08F-4042-4888-96E8-797B926E1A79}">
      <dgm:prSet/>
      <dgm:spPr/>
      <dgm:t>
        <a:bodyPr/>
        <a:lstStyle/>
        <a:p>
          <a:endParaRPr lang="ru-RU"/>
        </a:p>
      </dgm:t>
    </dgm:pt>
    <dgm:pt modelId="{664A0313-3F56-4373-9D15-95E4070FE832}" type="sibTrans" cxnId="{4C9ED08F-4042-4888-96E8-797B926E1A79}">
      <dgm:prSet/>
      <dgm:spPr/>
      <dgm:t>
        <a:bodyPr/>
        <a:lstStyle/>
        <a:p>
          <a:endParaRPr lang="ru-RU"/>
        </a:p>
      </dgm:t>
    </dgm:pt>
    <dgm:pt modelId="{4C23CFAC-8866-45C3-8C49-40EDD064DFE9}">
      <dgm:prSet custT="1"/>
      <dgm:spPr/>
      <dgm:t>
        <a:bodyPr/>
        <a:lstStyle/>
        <a:p>
          <a:pPr algn="l"/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Суббота:     12.00-18.00</a:t>
          </a:r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1BDAF330-B856-4CCA-B30C-1B660C4FB65C}" type="parTrans" cxnId="{4DA10B4D-4942-47E4-98A3-E0618E98A70D}">
      <dgm:prSet/>
      <dgm:spPr/>
      <dgm:t>
        <a:bodyPr/>
        <a:lstStyle/>
        <a:p>
          <a:endParaRPr lang="ru-RU"/>
        </a:p>
      </dgm:t>
    </dgm:pt>
    <dgm:pt modelId="{E422129D-58C3-4550-832E-FC5B57522315}" type="sibTrans" cxnId="{4DA10B4D-4942-47E4-98A3-E0618E98A70D}">
      <dgm:prSet/>
      <dgm:spPr/>
      <dgm:t>
        <a:bodyPr/>
        <a:lstStyle/>
        <a:p>
          <a:endParaRPr lang="ru-RU"/>
        </a:p>
      </dgm:t>
    </dgm:pt>
    <dgm:pt modelId="{E22887A5-23FA-4A47-B9F6-E399A11B148F}" type="pres">
      <dgm:prSet presAssocID="{804E0F45-8210-4AD5-9F22-376DE5FEF8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AC30F7-04E8-4611-8EA5-8E3407869FB1}" type="pres">
      <dgm:prSet presAssocID="{0F2D8C2F-F5CF-4D05-B1B5-12A108B2F852}" presName="node" presStyleLbl="node1" presStyleIdx="0" presStyleCnt="6" custScaleX="134722" custLinFactX="-29632" custLinFactNeighborX="-100000" custLinFactNeighborY="-6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9F402-400B-4E69-8AA5-AA01EE67B555}" type="pres">
      <dgm:prSet presAssocID="{3B7AD05C-8F6F-4079-9902-BE9BE7AF7E0C}" presName="sibTrans" presStyleCnt="0"/>
      <dgm:spPr/>
    </dgm:pt>
    <dgm:pt modelId="{EEC9E777-6218-4195-A7D6-03EBAA4B3697}" type="pres">
      <dgm:prSet presAssocID="{71311E71-5F2A-4531-A4D2-6E961A8687ED}" presName="node" presStyleLbl="node1" presStyleIdx="1" presStyleCnt="6" custScaleX="123645" custLinFactNeighborX="-15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A2F9A-ED5E-4091-B0AF-907E187816D2}" type="pres">
      <dgm:prSet presAssocID="{D6AB9864-8F81-455A-8945-A7B59587B906}" presName="sibTrans" presStyleCnt="0"/>
      <dgm:spPr/>
    </dgm:pt>
    <dgm:pt modelId="{45C96888-FAD4-4FA9-B66C-0D0A204C9886}" type="pres">
      <dgm:prSet presAssocID="{7620128F-97EE-4D54-A30B-5049F6E91879}" presName="node" presStyleLbl="node1" presStyleIdx="2" presStyleCnt="6" custScaleX="168542" custLinFactX="111709" custLinFactNeighborX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7DCAE-2127-4679-9963-C4FF085B025C}" type="pres">
      <dgm:prSet presAssocID="{03BCEB34-BDFE-4CFF-A398-C2A806D8DCEB}" presName="sibTrans" presStyleCnt="0"/>
      <dgm:spPr/>
    </dgm:pt>
    <dgm:pt modelId="{38DEF9B1-53C2-48A5-845E-ECC827CA0581}" type="pres">
      <dgm:prSet presAssocID="{8CF96618-22DF-490F-B3A4-73DB41E7A636}" presName="node" presStyleLbl="node1" presStyleIdx="3" presStyleCnt="6" custScaleX="123996" custLinFactX="-163855" custLinFactNeighborX="-2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63BEA-F642-4FD1-9A67-57DCB5F1A456}" type="pres">
      <dgm:prSet presAssocID="{B9367673-B48D-48E3-A045-80AF6D94CF15}" presName="sibTrans" presStyleCnt="0"/>
      <dgm:spPr/>
    </dgm:pt>
    <dgm:pt modelId="{FA9F5FFA-952E-4122-905A-AF94872BEF1E}" type="pres">
      <dgm:prSet presAssocID="{C1BC3138-531F-4C2E-A1DC-551D71049DDF}" presName="node" presStyleLbl="node1" presStyleIdx="4" presStyleCnt="6" custScaleX="130945" custLinFactX="115889" custLinFactNeighborX="2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3E8FB-3C77-41F0-ADFC-37A17BAE11EE}" type="pres">
      <dgm:prSet presAssocID="{DF415CED-BC86-42EF-A96F-186EF4A2E797}" presName="sibTrans" presStyleCnt="0"/>
      <dgm:spPr/>
    </dgm:pt>
    <dgm:pt modelId="{EE35DFEB-996E-45F5-BBFF-C427B582EF41}" type="pres">
      <dgm:prSet presAssocID="{C7D86538-D0AB-4D7C-96FE-2D54C3A7485C}" presName="node" presStyleLbl="node1" presStyleIdx="5" presStyleCnt="6" custScaleX="130067" custLinFactX="-129532" custLinFactNeighborX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8DE915-7135-4375-B4BF-C091E732C3A0}" type="presOf" srcId="{9819B9EE-BDA4-44B9-8087-24DB8B513483}" destId="{EEC9E777-6218-4195-A7D6-03EBAA4B3697}" srcOrd="0" destOrd="2" presId="urn:microsoft.com/office/officeart/2005/8/layout/hList6"/>
    <dgm:cxn modelId="{FA27C03C-EDE7-4F6C-BC05-E441B2CD51E6}" type="presOf" srcId="{7620128F-97EE-4D54-A30B-5049F6E91879}" destId="{45C96888-FAD4-4FA9-B66C-0D0A204C9886}" srcOrd="0" destOrd="0" presId="urn:microsoft.com/office/officeart/2005/8/layout/hList6"/>
    <dgm:cxn modelId="{E0BB984C-6C66-46E5-BD8A-96FD2F760F77}" type="presOf" srcId="{4A4B13A2-57EC-41E4-A33E-8225D8A6A951}" destId="{FA9F5FFA-952E-4122-905A-AF94872BEF1E}" srcOrd="0" destOrd="2" presId="urn:microsoft.com/office/officeart/2005/8/layout/hList6"/>
    <dgm:cxn modelId="{039E93CF-312C-439F-B6E9-9219169C245C}" srcId="{0F2D8C2F-F5CF-4D05-B1B5-12A108B2F852}" destId="{A5BD01DE-6227-4AAA-B808-2F7BC99398CA}" srcOrd="1" destOrd="0" parTransId="{EA7B04E6-7366-4486-BE7C-B49F7CFD0DBC}" sibTransId="{120BE5DE-F4BC-40DC-AD57-2480BE7B254B}"/>
    <dgm:cxn modelId="{781CEA51-4C69-4068-A0FC-F34229E35CAC}" srcId="{804E0F45-8210-4AD5-9F22-376DE5FEF82E}" destId="{0F2D8C2F-F5CF-4D05-B1B5-12A108B2F852}" srcOrd="0" destOrd="0" parTransId="{777E491C-BE6F-4FF0-B466-0108798B6C4E}" sibTransId="{3B7AD05C-8F6F-4079-9902-BE9BE7AF7E0C}"/>
    <dgm:cxn modelId="{9DDA9C0B-8232-4025-B065-C0C7E4CCE405}" srcId="{0F2D8C2F-F5CF-4D05-B1B5-12A108B2F852}" destId="{B5AA18F6-80D4-49B0-92F5-EDF1D72A6981}" srcOrd="0" destOrd="0" parTransId="{593381CC-CB70-43E8-B327-53C240095D28}" sibTransId="{ED4AF314-6628-4067-8E5E-346D996F446B}"/>
    <dgm:cxn modelId="{1B99C676-5ED6-429C-92F5-C840E08DBC0D}" type="presOf" srcId="{C93B4873-6984-4385-9047-7C488DAF2199}" destId="{38DEF9B1-53C2-48A5-845E-ECC827CA0581}" srcOrd="0" destOrd="3" presId="urn:microsoft.com/office/officeart/2005/8/layout/hList6"/>
    <dgm:cxn modelId="{8E3F73C7-B2E8-4FF6-858B-2137AC48F306}" srcId="{71311E71-5F2A-4531-A4D2-6E961A8687ED}" destId="{D41E4AAE-2F2A-4572-BD9F-9BA597F7B4E2}" srcOrd="0" destOrd="0" parTransId="{7C247D5A-4E56-4090-BA0F-DDF9C5238CDD}" sibTransId="{0C349954-3527-41DD-A3C9-C48A809BD54A}"/>
    <dgm:cxn modelId="{5B4A5671-8316-4C12-9F0E-170A2CEABD40}" type="presOf" srcId="{804E0F45-8210-4AD5-9F22-376DE5FEF82E}" destId="{E22887A5-23FA-4A47-B9F6-E399A11B148F}" srcOrd="0" destOrd="0" presId="urn:microsoft.com/office/officeart/2005/8/layout/hList6"/>
    <dgm:cxn modelId="{6EC4CDCB-F670-4633-A606-81AE3EE62D15}" srcId="{0F2D8C2F-F5CF-4D05-B1B5-12A108B2F852}" destId="{BF5FBFED-C7CB-4E94-8701-95585FDDA029}" srcOrd="2" destOrd="0" parTransId="{17C0137A-80DA-4CF6-8B45-93617BC11CAD}" sibTransId="{A116F479-9EF2-4EA7-B8AA-7D2BA2B455CF}"/>
    <dgm:cxn modelId="{47BAAF62-9016-4146-AAA6-07E1E59C61B8}" type="presOf" srcId="{8CF96618-22DF-490F-B3A4-73DB41E7A636}" destId="{38DEF9B1-53C2-48A5-845E-ECC827CA0581}" srcOrd="0" destOrd="0" presId="urn:microsoft.com/office/officeart/2005/8/layout/hList6"/>
    <dgm:cxn modelId="{82F2489C-D49D-441A-83F7-B29CC153604B}" type="presOf" srcId="{BF5FBFED-C7CB-4E94-8701-95585FDDA029}" destId="{FCAC30F7-04E8-4611-8EA5-8E3407869FB1}" srcOrd="0" destOrd="3" presId="urn:microsoft.com/office/officeart/2005/8/layout/hList6"/>
    <dgm:cxn modelId="{4E8C32EE-2BAA-41B3-9342-76A9089EDC12}" type="presOf" srcId="{901E1669-8F40-499D-9347-4AE1079C0CBA}" destId="{EE35DFEB-996E-45F5-BBFF-C427B582EF41}" srcOrd="0" destOrd="2" presId="urn:microsoft.com/office/officeart/2005/8/layout/hList6"/>
    <dgm:cxn modelId="{2B064C85-966F-4F4B-898A-A7EE9C68AA76}" srcId="{C7D86538-D0AB-4D7C-96FE-2D54C3A7485C}" destId="{AE0B99BE-658B-4B8D-9FE5-FE296FD7962F}" srcOrd="0" destOrd="0" parTransId="{DB65E237-9E28-4BFB-95B4-49EA37725552}" sibTransId="{F3C017CA-66C6-4BF2-8800-FA2EB7A46573}"/>
    <dgm:cxn modelId="{0CC8BDFE-82DA-452D-BF4E-ECF087133846}" srcId="{804E0F45-8210-4AD5-9F22-376DE5FEF82E}" destId="{71311E71-5F2A-4531-A4D2-6E961A8687ED}" srcOrd="1" destOrd="0" parTransId="{FED7C78C-4CEB-46D1-9A0B-84C2B7B99A17}" sibTransId="{D6AB9864-8F81-455A-8945-A7B59587B906}"/>
    <dgm:cxn modelId="{0898D0EF-49FB-4A37-B8A0-00B64A760ACB}" type="presOf" srcId="{C1BC3138-531F-4C2E-A1DC-551D71049DDF}" destId="{FA9F5FFA-952E-4122-905A-AF94872BEF1E}" srcOrd="0" destOrd="0" presId="urn:microsoft.com/office/officeart/2005/8/layout/hList6"/>
    <dgm:cxn modelId="{8BA969D9-84CE-4155-BE42-062AF84B3D73}" srcId="{8CF96618-22DF-490F-B3A4-73DB41E7A636}" destId="{49F8CE5D-D9A8-437F-BE89-1FBC0569F9E9}" srcOrd="1" destOrd="0" parTransId="{20393BEA-0B8F-4B04-991F-29C539371AC8}" sibTransId="{F5E3682D-534F-4212-8369-B5118D24F17A}"/>
    <dgm:cxn modelId="{A9785C26-5258-4BCA-8CA5-34AB38B3072C}" srcId="{804E0F45-8210-4AD5-9F22-376DE5FEF82E}" destId="{C1BC3138-531F-4C2E-A1DC-551D71049DDF}" srcOrd="4" destOrd="0" parTransId="{0991342E-5D8B-4164-AEE5-7A8B5FDBE051}" sibTransId="{DF415CED-BC86-42EF-A96F-186EF4A2E797}"/>
    <dgm:cxn modelId="{535E5744-4F5D-4450-81D3-0C444CA2C443}" srcId="{7620128F-97EE-4D54-A30B-5049F6E91879}" destId="{D57866F5-EA00-459F-97CF-E7785C9D24F1}" srcOrd="0" destOrd="0" parTransId="{58696478-276A-4F0B-8560-E845F9F3BCD4}" sibTransId="{44B49F58-AAE5-43A3-9658-1487DA510620}"/>
    <dgm:cxn modelId="{4DA10B4D-4942-47E4-98A3-E0618E98A70D}" srcId="{C1BC3138-531F-4C2E-A1DC-551D71049DDF}" destId="{4C23CFAC-8866-45C3-8C49-40EDD064DFE9}" srcOrd="2" destOrd="0" parTransId="{1BDAF330-B856-4CCA-B30C-1B660C4FB65C}" sibTransId="{E422129D-58C3-4550-832E-FC5B57522315}"/>
    <dgm:cxn modelId="{340B55D9-D4E4-4C71-87F0-B848E143811C}" type="presOf" srcId="{AAE62BAF-D19B-455B-ABAE-0A9AA955207C}" destId="{38DEF9B1-53C2-48A5-845E-ECC827CA0581}" srcOrd="0" destOrd="1" presId="urn:microsoft.com/office/officeart/2005/8/layout/hList6"/>
    <dgm:cxn modelId="{4DAB4F25-5795-4ABD-BF4E-390E9AB9D962}" type="presOf" srcId="{828B69DD-30BD-41B7-BD49-A523C475D626}" destId="{FA9F5FFA-952E-4122-905A-AF94872BEF1E}" srcOrd="0" destOrd="1" presId="urn:microsoft.com/office/officeart/2005/8/layout/hList6"/>
    <dgm:cxn modelId="{D30E0641-400A-42C1-88D0-0D5C8A467263}" type="presOf" srcId="{A5BD01DE-6227-4AAA-B808-2F7BC99398CA}" destId="{FCAC30F7-04E8-4611-8EA5-8E3407869FB1}" srcOrd="0" destOrd="2" presId="urn:microsoft.com/office/officeart/2005/8/layout/hList6"/>
    <dgm:cxn modelId="{2C0DC609-E3E7-404C-AF38-AC3087ACAE2B}" type="presOf" srcId="{B5AA18F6-80D4-49B0-92F5-EDF1D72A6981}" destId="{FCAC30F7-04E8-4611-8EA5-8E3407869FB1}" srcOrd="0" destOrd="1" presId="urn:microsoft.com/office/officeart/2005/8/layout/hList6"/>
    <dgm:cxn modelId="{2849DB54-3881-459E-9ECA-7386B8408AB6}" srcId="{C7D86538-D0AB-4D7C-96FE-2D54C3A7485C}" destId="{901E1669-8F40-499D-9347-4AE1079C0CBA}" srcOrd="1" destOrd="0" parTransId="{F17EB085-BFBE-42F5-8B84-3732F30DA336}" sibTransId="{0796F143-264F-405E-A196-9C66283911A4}"/>
    <dgm:cxn modelId="{1EF196DA-3183-415B-BB98-CE4B19378E87}" type="presOf" srcId="{71311E71-5F2A-4531-A4D2-6E961A8687ED}" destId="{EEC9E777-6218-4195-A7D6-03EBAA4B3697}" srcOrd="0" destOrd="0" presId="urn:microsoft.com/office/officeart/2005/8/layout/hList6"/>
    <dgm:cxn modelId="{18CD75F8-15DE-4A03-A6C4-C7E177BBB117}" srcId="{804E0F45-8210-4AD5-9F22-376DE5FEF82E}" destId="{8CF96618-22DF-490F-B3A4-73DB41E7A636}" srcOrd="3" destOrd="0" parTransId="{40B637D9-38EC-4134-91BD-DFE8F8E38DB5}" sibTransId="{B9367673-B48D-48E3-A045-80AF6D94CF15}"/>
    <dgm:cxn modelId="{E8AD9E96-54A9-42BB-84DD-119379B770FB}" srcId="{C1BC3138-531F-4C2E-A1DC-551D71049DDF}" destId="{828B69DD-30BD-41B7-BD49-A523C475D626}" srcOrd="0" destOrd="0" parTransId="{19CD92E9-E927-4C75-8105-E313D397365C}" sibTransId="{9A315B95-72B6-449E-9380-180546E80000}"/>
    <dgm:cxn modelId="{E27B20F6-4B31-47F0-82CF-6159B1F1597B}" type="presOf" srcId="{D57866F5-EA00-459F-97CF-E7785C9D24F1}" destId="{45C96888-FAD4-4FA9-B66C-0D0A204C9886}" srcOrd="0" destOrd="1" presId="urn:microsoft.com/office/officeart/2005/8/layout/hList6"/>
    <dgm:cxn modelId="{DE769815-4834-4B32-9BF1-4E57F11DA9EF}" type="presOf" srcId="{C7D86538-D0AB-4D7C-96FE-2D54C3A7485C}" destId="{EE35DFEB-996E-45F5-BBFF-C427B582EF41}" srcOrd="0" destOrd="0" presId="urn:microsoft.com/office/officeart/2005/8/layout/hList6"/>
    <dgm:cxn modelId="{B6363267-CB4E-42BC-87F7-8338AB4A9B73}" type="presOf" srcId="{0F2D8C2F-F5CF-4D05-B1B5-12A108B2F852}" destId="{FCAC30F7-04E8-4611-8EA5-8E3407869FB1}" srcOrd="0" destOrd="0" presId="urn:microsoft.com/office/officeart/2005/8/layout/hList6"/>
    <dgm:cxn modelId="{139E78C9-D757-4290-9745-1D86D69392FE}" srcId="{804E0F45-8210-4AD5-9F22-376DE5FEF82E}" destId="{7620128F-97EE-4D54-A30B-5049F6E91879}" srcOrd="2" destOrd="0" parTransId="{018B7944-02C5-420B-8BE8-C47B6967A928}" sibTransId="{03BCEB34-BDFE-4CFF-A398-C2A806D8DCEB}"/>
    <dgm:cxn modelId="{DBAECEC1-1BAD-4A91-BA90-B7CBF1BC87D3}" srcId="{8CF96618-22DF-490F-B3A4-73DB41E7A636}" destId="{AAE62BAF-D19B-455B-ABAE-0A9AA955207C}" srcOrd="0" destOrd="0" parTransId="{D3391AC0-7097-4D18-998A-EB344525B750}" sibTransId="{9E1EE533-96C5-4948-AA06-F6082BFB542D}"/>
    <dgm:cxn modelId="{4C9ED08F-4042-4888-96E8-797B926E1A79}" srcId="{C1BC3138-531F-4C2E-A1DC-551D71049DDF}" destId="{4A4B13A2-57EC-41E4-A33E-8225D8A6A951}" srcOrd="1" destOrd="0" parTransId="{A3CC8B86-8321-40FE-BBD8-C626AD13DFBC}" sibTransId="{664A0313-3F56-4373-9D15-95E4070FE832}"/>
    <dgm:cxn modelId="{F129C15A-63A8-4765-801F-ADE1B6E3C746}" type="presOf" srcId="{AB882F20-8890-4321-8A40-E06DBDEC276B}" destId="{EE35DFEB-996E-45F5-BBFF-C427B582EF41}" srcOrd="0" destOrd="3" presId="urn:microsoft.com/office/officeart/2005/8/layout/hList6"/>
    <dgm:cxn modelId="{5034E21D-6190-47B5-825F-4E10647518D5}" type="presOf" srcId="{49F8CE5D-D9A8-437F-BE89-1FBC0569F9E9}" destId="{38DEF9B1-53C2-48A5-845E-ECC827CA0581}" srcOrd="0" destOrd="2" presId="urn:microsoft.com/office/officeart/2005/8/layout/hList6"/>
    <dgm:cxn modelId="{5577F590-37C0-46E0-8CE1-A1B13FCFFF67}" srcId="{C7D86538-D0AB-4D7C-96FE-2D54C3A7485C}" destId="{AB882F20-8890-4321-8A40-E06DBDEC276B}" srcOrd="2" destOrd="0" parTransId="{F972B1B0-9DBB-4F13-83DB-0F9E61D2C9CC}" sibTransId="{A6F94CF6-4455-45C2-82C0-EF72988CA510}"/>
    <dgm:cxn modelId="{60D21BA0-7F2F-4757-B47E-94CCAE4313C4}" type="presOf" srcId="{78D44AAD-DCBA-4EE5-BF45-0D62A4E2F60D}" destId="{EEC9E777-6218-4195-A7D6-03EBAA4B3697}" srcOrd="0" destOrd="3" presId="urn:microsoft.com/office/officeart/2005/8/layout/hList6"/>
    <dgm:cxn modelId="{5519B10F-EC07-4740-A289-3893881AC5D3}" type="presOf" srcId="{4C23CFAC-8866-45C3-8C49-40EDD064DFE9}" destId="{FA9F5FFA-952E-4122-905A-AF94872BEF1E}" srcOrd="0" destOrd="3" presId="urn:microsoft.com/office/officeart/2005/8/layout/hList6"/>
    <dgm:cxn modelId="{4B8BAD46-A11E-4BD8-94B1-1274BA226D4F}" srcId="{804E0F45-8210-4AD5-9F22-376DE5FEF82E}" destId="{C7D86538-D0AB-4D7C-96FE-2D54C3A7485C}" srcOrd="5" destOrd="0" parTransId="{23E1C299-1C6D-4971-9EE0-BD6A41D31960}" sibTransId="{E9214F52-F923-438A-94AD-CBF353B2CFEA}"/>
    <dgm:cxn modelId="{9F78F338-02B5-4A94-A48D-366C0972CD20}" srcId="{71311E71-5F2A-4531-A4D2-6E961A8687ED}" destId="{78D44AAD-DCBA-4EE5-BF45-0D62A4E2F60D}" srcOrd="2" destOrd="0" parTransId="{2216CF54-D804-41D6-87EE-C64720306F7D}" sibTransId="{52F3BDEB-28D0-4B49-B66C-3159D6380588}"/>
    <dgm:cxn modelId="{6CAC2973-53B3-442A-9D42-BC2A105D4F82}" srcId="{8CF96618-22DF-490F-B3A4-73DB41E7A636}" destId="{C93B4873-6984-4385-9047-7C488DAF2199}" srcOrd="2" destOrd="0" parTransId="{F4CF9314-C9AC-4499-9190-BD8DB5D669D0}" sibTransId="{E1B67F56-2DDC-48F4-BAE8-A8031B26D2EC}"/>
    <dgm:cxn modelId="{96F8B135-63C1-47EE-9615-A9B3335357C6}" srcId="{71311E71-5F2A-4531-A4D2-6E961A8687ED}" destId="{9819B9EE-BDA4-44B9-8087-24DB8B513483}" srcOrd="1" destOrd="0" parTransId="{FB25C4C3-6539-4C9D-8209-8EEA8E725D1E}" sibTransId="{59EC5492-6B02-48BC-A097-95907FA117BD}"/>
    <dgm:cxn modelId="{78B8EAF4-082B-4CAB-A835-337FFC81BAA7}" type="presOf" srcId="{D41E4AAE-2F2A-4572-BD9F-9BA597F7B4E2}" destId="{EEC9E777-6218-4195-A7D6-03EBAA4B3697}" srcOrd="0" destOrd="1" presId="urn:microsoft.com/office/officeart/2005/8/layout/hList6"/>
    <dgm:cxn modelId="{8FCBFAE1-855F-4C57-B4F0-7299A558DB86}" type="presOf" srcId="{AE0B99BE-658B-4B8D-9FE5-FE296FD7962F}" destId="{EE35DFEB-996E-45F5-BBFF-C427B582EF41}" srcOrd="0" destOrd="1" presId="urn:microsoft.com/office/officeart/2005/8/layout/hList6"/>
    <dgm:cxn modelId="{C7DB2F65-87A1-4A38-A5A6-A6A95031127E}" type="presParOf" srcId="{E22887A5-23FA-4A47-B9F6-E399A11B148F}" destId="{FCAC30F7-04E8-4611-8EA5-8E3407869FB1}" srcOrd="0" destOrd="0" presId="urn:microsoft.com/office/officeart/2005/8/layout/hList6"/>
    <dgm:cxn modelId="{3EF1C652-F12F-4742-83CB-A61019991514}" type="presParOf" srcId="{E22887A5-23FA-4A47-B9F6-E399A11B148F}" destId="{CC29F402-400B-4E69-8AA5-AA01EE67B555}" srcOrd="1" destOrd="0" presId="urn:microsoft.com/office/officeart/2005/8/layout/hList6"/>
    <dgm:cxn modelId="{81645916-D901-4565-AB25-04898261DCEF}" type="presParOf" srcId="{E22887A5-23FA-4A47-B9F6-E399A11B148F}" destId="{EEC9E777-6218-4195-A7D6-03EBAA4B3697}" srcOrd="2" destOrd="0" presId="urn:microsoft.com/office/officeart/2005/8/layout/hList6"/>
    <dgm:cxn modelId="{F9405D73-3837-4D10-B52F-458F84876653}" type="presParOf" srcId="{E22887A5-23FA-4A47-B9F6-E399A11B148F}" destId="{6A1A2F9A-ED5E-4091-B0AF-907E187816D2}" srcOrd="3" destOrd="0" presId="urn:microsoft.com/office/officeart/2005/8/layout/hList6"/>
    <dgm:cxn modelId="{9C226529-6C5F-4C33-A294-222B2FCFA395}" type="presParOf" srcId="{E22887A5-23FA-4A47-B9F6-E399A11B148F}" destId="{45C96888-FAD4-4FA9-B66C-0D0A204C9886}" srcOrd="4" destOrd="0" presId="urn:microsoft.com/office/officeart/2005/8/layout/hList6"/>
    <dgm:cxn modelId="{8D4F44DC-AF5B-4982-BCF2-333991373E8A}" type="presParOf" srcId="{E22887A5-23FA-4A47-B9F6-E399A11B148F}" destId="{6577DCAE-2127-4679-9963-C4FF085B025C}" srcOrd="5" destOrd="0" presId="urn:microsoft.com/office/officeart/2005/8/layout/hList6"/>
    <dgm:cxn modelId="{07E61CD6-629C-4AF8-B372-CB2D097EA26E}" type="presParOf" srcId="{E22887A5-23FA-4A47-B9F6-E399A11B148F}" destId="{38DEF9B1-53C2-48A5-845E-ECC827CA0581}" srcOrd="6" destOrd="0" presId="urn:microsoft.com/office/officeart/2005/8/layout/hList6"/>
    <dgm:cxn modelId="{1C2FE256-07D1-4810-BDFB-19FEF0D7FA5D}" type="presParOf" srcId="{E22887A5-23FA-4A47-B9F6-E399A11B148F}" destId="{61063BEA-F642-4FD1-9A67-57DCB5F1A456}" srcOrd="7" destOrd="0" presId="urn:microsoft.com/office/officeart/2005/8/layout/hList6"/>
    <dgm:cxn modelId="{E95CB096-53C1-4300-89ED-58EFA4B502F8}" type="presParOf" srcId="{E22887A5-23FA-4A47-B9F6-E399A11B148F}" destId="{FA9F5FFA-952E-4122-905A-AF94872BEF1E}" srcOrd="8" destOrd="0" presId="urn:microsoft.com/office/officeart/2005/8/layout/hList6"/>
    <dgm:cxn modelId="{57A04A5F-D12C-40E6-9A8F-1CDEBB675400}" type="presParOf" srcId="{E22887A5-23FA-4A47-B9F6-E399A11B148F}" destId="{B013E8FB-3C77-41F0-ADFC-37A17BAE11EE}" srcOrd="9" destOrd="0" presId="urn:microsoft.com/office/officeart/2005/8/layout/hList6"/>
    <dgm:cxn modelId="{4ABFF7CA-21BE-4C69-8E9B-A68BBB6A173E}" type="presParOf" srcId="{E22887A5-23FA-4A47-B9F6-E399A11B148F}" destId="{EE35DFEB-996E-45F5-BBFF-C427B582EF41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27758-8F0E-4DA6-83C5-D172C0B7D51F}">
      <dsp:nvSpPr>
        <dsp:cNvPr id="0" name=""/>
        <dsp:cNvSpPr/>
      </dsp:nvSpPr>
      <dsp:spPr>
        <a:xfrm rot="5400000">
          <a:off x="-221951" y="225527"/>
          <a:ext cx="1479677" cy="10357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</a:t>
          </a:r>
          <a:endParaRPr lang="ru-RU" sz="2900" kern="1200" dirty="0"/>
        </a:p>
      </dsp:txBody>
      <dsp:txXfrm rot="-5400000">
        <a:off x="1" y="521462"/>
        <a:ext cx="1035774" cy="443903"/>
      </dsp:txXfrm>
    </dsp:sp>
    <dsp:sp modelId="{15F440FA-6A35-4D89-B609-BACB8A2CB4F5}">
      <dsp:nvSpPr>
        <dsp:cNvPr id="0" name=""/>
        <dsp:cNvSpPr/>
      </dsp:nvSpPr>
      <dsp:spPr>
        <a:xfrm rot="5400000">
          <a:off x="3724754" y="-2687837"/>
          <a:ext cx="961790" cy="6339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3F82"/>
              </a:solidFill>
              <a:latin typeface="+mn-lt"/>
              <a:cs typeface="Arial" panose="020B0604020202020204" pitchFamily="34" charset="0"/>
            </a:rPr>
            <a:t>Содействие учебному процессу и научным исследованиям в Университете путем предоставления доступа как к материалам на традиционных печатных носителях, так и представленных в цифровом формате.</a:t>
          </a:r>
          <a:endParaRPr lang="ru-RU" sz="1600" kern="1200" dirty="0">
            <a:solidFill>
              <a:srgbClr val="003F82"/>
            </a:solidFill>
            <a:latin typeface="+mn-lt"/>
            <a:cs typeface="Arial" panose="020B0604020202020204" pitchFamily="34" charset="0"/>
          </a:endParaRPr>
        </a:p>
      </dsp:txBody>
      <dsp:txXfrm rot="-5400000">
        <a:off x="1035775" y="48093"/>
        <a:ext cx="6292799" cy="867888"/>
      </dsp:txXfrm>
    </dsp:sp>
    <dsp:sp modelId="{25C0A139-29D9-4BFF-A589-AF51E7AE7639}">
      <dsp:nvSpPr>
        <dsp:cNvPr id="0" name=""/>
        <dsp:cNvSpPr/>
      </dsp:nvSpPr>
      <dsp:spPr>
        <a:xfrm rot="5400000">
          <a:off x="-221951" y="1509747"/>
          <a:ext cx="1479677" cy="10357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</a:t>
          </a:r>
          <a:endParaRPr lang="ru-RU" sz="2900" kern="1200" dirty="0"/>
        </a:p>
      </dsp:txBody>
      <dsp:txXfrm rot="-5400000">
        <a:off x="1" y="1805682"/>
        <a:ext cx="1035774" cy="443903"/>
      </dsp:txXfrm>
    </dsp:sp>
    <dsp:sp modelId="{75150FDD-ECAC-44DF-9FD1-CA1DD88EF033}">
      <dsp:nvSpPr>
        <dsp:cNvPr id="0" name=""/>
        <dsp:cNvSpPr/>
      </dsp:nvSpPr>
      <dsp:spPr>
        <a:xfrm rot="5400000">
          <a:off x="3724754" y="-1401184"/>
          <a:ext cx="961790" cy="6339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3F82"/>
              </a:solidFill>
              <a:latin typeface="+mn-lt"/>
              <a:cs typeface="Arial" panose="020B0604020202020204" pitchFamily="34" charset="0"/>
            </a:rPr>
            <a:t>Обеспечение соответствия состава и объема информационных библиотечных ресурсов  направлениям научных исследований и образовательных программ.</a:t>
          </a:r>
          <a:endParaRPr lang="ru-RU" sz="1600" kern="1200" dirty="0">
            <a:solidFill>
              <a:srgbClr val="003F82"/>
            </a:solidFill>
            <a:latin typeface="+mn-lt"/>
            <a:cs typeface="Arial" panose="020B0604020202020204" pitchFamily="34" charset="0"/>
          </a:endParaRPr>
        </a:p>
      </dsp:txBody>
      <dsp:txXfrm rot="-5400000">
        <a:off x="1035775" y="1334746"/>
        <a:ext cx="6292799" cy="867888"/>
      </dsp:txXfrm>
    </dsp:sp>
    <dsp:sp modelId="{D27C3881-B14E-4A48-A329-B8C5C379A214}">
      <dsp:nvSpPr>
        <dsp:cNvPr id="0" name=""/>
        <dsp:cNvSpPr/>
      </dsp:nvSpPr>
      <dsp:spPr>
        <a:xfrm rot="5400000">
          <a:off x="-221951" y="2793967"/>
          <a:ext cx="1479677" cy="10357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</a:t>
          </a:r>
          <a:endParaRPr lang="ru-RU" sz="2900" kern="1200" dirty="0"/>
        </a:p>
      </dsp:txBody>
      <dsp:txXfrm rot="-5400000">
        <a:off x="1" y="3089902"/>
        <a:ext cx="1035774" cy="443903"/>
      </dsp:txXfrm>
    </dsp:sp>
    <dsp:sp modelId="{926B4AFD-FC6C-449B-A705-4C4AE6F48B08}">
      <dsp:nvSpPr>
        <dsp:cNvPr id="0" name=""/>
        <dsp:cNvSpPr/>
      </dsp:nvSpPr>
      <dsp:spPr>
        <a:xfrm rot="5400000">
          <a:off x="3724754" y="-116964"/>
          <a:ext cx="961790" cy="6339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3F82"/>
              </a:solidFill>
              <a:latin typeface="+mn-lt"/>
              <a:cs typeface="Arial" panose="020B0604020202020204" pitchFamily="34" charset="0"/>
            </a:rPr>
            <a:t>Повышение качества информационно-библиотечного обслуживания и информационной культуры пользователей. </a:t>
          </a:r>
          <a:endParaRPr lang="ru-RU" sz="1600" kern="1200" dirty="0">
            <a:solidFill>
              <a:srgbClr val="003F82"/>
            </a:solidFill>
            <a:latin typeface="+mn-lt"/>
            <a:cs typeface="Arial" panose="020B0604020202020204" pitchFamily="34" charset="0"/>
          </a:endParaRPr>
        </a:p>
      </dsp:txBody>
      <dsp:txXfrm rot="-5400000">
        <a:off x="1035775" y="2618966"/>
        <a:ext cx="6292799" cy="867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F1884-F178-4CC7-B2B6-9FC5790F34E1}">
      <dsp:nvSpPr>
        <dsp:cNvPr id="0" name=""/>
        <dsp:cNvSpPr/>
      </dsp:nvSpPr>
      <dsp:spPr>
        <a:xfrm rot="5400000">
          <a:off x="-106305" y="109688"/>
          <a:ext cx="708705" cy="496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51429"/>
        <a:ext cx="496094" cy="212611"/>
      </dsp:txXfrm>
    </dsp:sp>
    <dsp:sp modelId="{EC13308D-F05C-4460-9E03-2C5A643506FB}">
      <dsp:nvSpPr>
        <dsp:cNvPr id="0" name=""/>
        <dsp:cNvSpPr/>
      </dsp:nvSpPr>
      <dsp:spPr>
        <a:xfrm rot="5400000">
          <a:off x="3823157" y="-3323680"/>
          <a:ext cx="460901" cy="7115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ko-KR" sz="1300" kern="1200" dirty="0" smtClean="0">
              <a:solidFill>
                <a:srgbClr val="003F82"/>
              </a:solidFill>
            </a:rPr>
            <a:t>12 мая 1993 года – закупка первой партии книг для Библиотеки</a:t>
          </a:r>
          <a:endParaRPr lang="ru-RU" sz="1300" kern="1200" dirty="0">
            <a:solidFill>
              <a:srgbClr val="003F82"/>
            </a:solidFill>
          </a:endParaRPr>
        </a:p>
      </dsp:txBody>
      <dsp:txXfrm rot="-5400000">
        <a:off x="496095" y="25881"/>
        <a:ext cx="7092528" cy="415903"/>
      </dsp:txXfrm>
    </dsp:sp>
    <dsp:sp modelId="{5259D9DB-366E-4A55-94BE-F1D6A49DDD4F}">
      <dsp:nvSpPr>
        <dsp:cNvPr id="0" name=""/>
        <dsp:cNvSpPr/>
      </dsp:nvSpPr>
      <dsp:spPr>
        <a:xfrm rot="5400000">
          <a:off x="-106305" y="733208"/>
          <a:ext cx="708705" cy="496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874949"/>
        <a:ext cx="496094" cy="212611"/>
      </dsp:txXfrm>
    </dsp:sp>
    <dsp:sp modelId="{76339E84-68BF-452E-B442-A493A6BC1DC4}">
      <dsp:nvSpPr>
        <dsp:cNvPr id="0" name=""/>
        <dsp:cNvSpPr/>
      </dsp:nvSpPr>
      <dsp:spPr>
        <a:xfrm rot="5400000">
          <a:off x="3823278" y="-2700281"/>
          <a:ext cx="460658" cy="7115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ko-KR" sz="1300" kern="1200" dirty="0" smtClean="0">
              <a:solidFill>
                <a:srgbClr val="003F82"/>
              </a:solidFill>
            </a:rPr>
            <a:t>Объем библиотечного печатного фонда</a:t>
          </a:r>
          <a:r>
            <a:rPr lang="en-US" altLang="ko-KR" sz="1300" kern="1200" dirty="0" smtClean="0">
              <a:solidFill>
                <a:srgbClr val="003F82"/>
              </a:solidFill>
            </a:rPr>
            <a:t> </a:t>
          </a:r>
          <a:r>
            <a:rPr lang="ru-RU" altLang="ko-KR" sz="1300" kern="1200" dirty="0" smtClean="0">
              <a:solidFill>
                <a:srgbClr val="003F82"/>
              </a:solidFill>
            </a:rPr>
            <a:t>– около 7</a:t>
          </a:r>
          <a:r>
            <a:rPr lang="en-US" altLang="ko-KR" sz="1300" kern="1200" dirty="0" smtClean="0">
              <a:solidFill>
                <a:srgbClr val="003F82"/>
              </a:solidFill>
            </a:rPr>
            <a:t>0</a:t>
          </a:r>
          <a:r>
            <a:rPr lang="ru-RU" altLang="ko-KR" sz="1300" kern="1200" dirty="0" smtClean="0">
              <a:solidFill>
                <a:srgbClr val="003F82"/>
              </a:solidFill>
            </a:rPr>
            <a:t>0 000 экземпляров</a:t>
          </a:r>
          <a:endParaRPr lang="ru-RU" sz="1300" kern="1200" dirty="0">
            <a:solidFill>
              <a:srgbClr val="003F82"/>
            </a:solidFill>
          </a:endParaRPr>
        </a:p>
      </dsp:txBody>
      <dsp:txXfrm rot="-5400000">
        <a:off x="496094" y="649390"/>
        <a:ext cx="7092540" cy="415684"/>
      </dsp:txXfrm>
    </dsp:sp>
    <dsp:sp modelId="{880B7102-6BDE-4D43-8D53-ECACC6A441BE}">
      <dsp:nvSpPr>
        <dsp:cNvPr id="0" name=""/>
        <dsp:cNvSpPr/>
      </dsp:nvSpPr>
      <dsp:spPr>
        <a:xfrm rot="5400000">
          <a:off x="-106305" y="1356728"/>
          <a:ext cx="708705" cy="496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498469"/>
        <a:ext cx="496094" cy="212611"/>
      </dsp:txXfrm>
    </dsp:sp>
    <dsp:sp modelId="{72439FFB-2624-44C3-B6AB-988D004F2B5B}">
      <dsp:nvSpPr>
        <dsp:cNvPr id="0" name=""/>
        <dsp:cNvSpPr/>
      </dsp:nvSpPr>
      <dsp:spPr>
        <a:xfrm rot="5400000">
          <a:off x="3823278" y="-2076762"/>
          <a:ext cx="460658" cy="7115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3F82"/>
              </a:solidFill>
            </a:rPr>
            <a:t>В подписке - около 400 наименований российских периодических изданий и 130 наименований зарубежных журналов.  </a:t>
          </a:r>
          <a:endParaRPr lang="ru-RU" sz="1300" kern="1200" dirty="0">
            <a:solidFill>
              <a:srgbClr val="003F82"/>
            </a:solidFill>
          </a:endParaRPr>
        </a:p>
      </dsp:txBody>
      <dsp:txXfrm rot="-5400000">
        <a:off x="496094" y="1272909"/>
        <a:ext cx="7092540" cy="415684"/>
      </dsp:txXfrm>
    </dsp:sp>
    <dsp:sp modelId="{5EDD734B-427B-493E-8BA0-7F0D33FA1E39}">
      <dsp:nvSpPr>
        <dsp:cNvPr id="0" name=""/>
        <dsp:cNvSpPr/>
      </dsp:nvSpPr>
      <dsp:spPr>
        <a:xfrm rot="5400000">
          <a:off x="-106305" y="1980247"/>
          <a:ext cx="708705" cy="496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121988"/>
        <a:ext cx="496094" cy="212611"/>
      </dsp:txXfrm>
    </dsp:sp>
    <dsp:sp modelId="{2E71FB87-AB62-490D-A99E-101A92713126}">
      <dsp:nvSpPr>
        <dsp:cNvPr id="0" name=""/>
        <dsp:cNvSpPr/>
      </dsp:nvSpPr>
      <dsp:spPr>
        <a:xfrm rot="5400000">
          <a:off x="3823278" y="-1443006"/>
          <a:ext cx="460658" cy="7115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3F82"/>
              </a:solidFill>
            </a:rPr>
            <a:t>Предоставлен доступ к 30 платформам электронных ресурсов: в полнотекстовой подписке около 50 тыс. электронных журналов, 170 тыс. электронных книг, более 1 млн. диссертаций.</a:t>
          </a:r>
          <a:endParaRPr lang="ru-RU" sz="1300" kern="1200" dirty="0">
            <a:solidFill>
              <a:srgbClr val="003F82"/>
            </a:solidFill>
          </a:endParaRPr>
        </a:p>
      </dsp:txBody>
      <dsp:txXfrm rot="-5400000">
        <a:off x="496094" y="1906665"/>
        <a:ext cx="7092540" cy="415684"/>
      </dsp:txXfrm>
    </dsp:sp>
    <dsp:sp modelId="{78347319-1038-4912-9DD7-0A38B63FB77B}">
      <dsp:nvSpPr>
        <dsp:cNvPr id="0" name=""/>
        <dsp:cNvSpPr/>
      </dsp:nvSpPr>
      <dsp:spPr>
        <a:xfrm rot="5400000">
          <a:off x="-106305" y="2603767"/>
          <a:ext cx="708705" cy="496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745508"/>
        <a:ext cx="496094" cy="212611"/>
      </dsp:txXfrm>
    </dsp:sp>
    <dsp:sp modelId="{B762FC1E-9DCA-479E-BD62-4AD4C8FAF2E2}">
      <dsp:nvSpPr>
        <dsp:cNvPr id="0" name=""/>
        <dsp:cNvSpPr/>
      </dsp:nvSpPr>
      <dsp:spPr>
        <a:xfrm rot="5400000">
          <a:off x="3823278" y="-829722"/>
          <a:ext cx="460658" cy="7115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3F82"/>
              </a:solidFill>
            </a:rPr>
            <a:t>Общее количество зарегистрированных в 2017 году читателей — около 24 000.</a:t>
          </a:r>
          <a:endParaRPr lang="ru-RU" sz="1300" kern="1200" dirty="0">
            <a:solidFill>
              <a:srgbClr val="003F82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3F82"/>
              </a:solidFill>
            </a:rPr>
            <a:t>Ежедневно Библиотеку посещают более 800 человек. </a:t>
          </a:r>
          <a:endParaRPr lang="ru-RU" sz="1300" kern="1200" dirty="0">
            <a:solidFill>
              <a:srgbClr val="003F82"/>
            </a:solidFill>
          </a:endParaRPr>
        </a:p>
      </dsp:txBody>
      <dsp:txXfrm rot="-5400000">
        <a:off x="496094" y="2519949"/>
        <a:ext cx="7092540" cy="415684"/>
      </dsp:txXfrm>
    </dsp:sp>
    <dsp:sp modelId="{BC637987-2635-46C3-B9BA-6C5C4CCC4C82}">
      <dsp:nvSpPr>
        <dsp:cNvPr id="0" name=""/>
        <dsp:cNvSpPr/>
      </dsp:nvSpPr>
      <dsp:spPr>
        <a:xfrm rot="5400000">
          <a:off x="-106305" y="3227287"/>
          <a:ext cx="708705" cy="496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ru-RU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369028"/>
        <a:ext cx="496094" cy="212611"/>
      </dsp:txXfrm>
    </dsp:sp>
    <dsp:sp modelId="{A68926EF-F7D4-4CF6-92AF-312B4EE4B735}">
      <dsp:nvSpPr>
        <dsp:cNvPr id="0" name=""/>
        <dsp:cNvSpPr/>
      </dsp:nvSpPr>
      <dsp:spPr>
        <a:xfrm rot="5400000">
          <a:off x="3823278" y="-206203"/>
          <a:ext cx="460658" cy="7115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3F82"/>
              </a:solidFill>
            </a:rPr>
            <a:t>Количество посадочных мест в читальных залах – 368.</a:t>
          </a:r>
          <a:endParaRPr lang="ru-RU" sz="1300" kern="1200" dirty="0">
            <a:solidFill>
              <a:srgbClr val="003F82"/>
            </a:solidFill>
          </a:endParaRPr>
        </a:p>
      </dsp:txBody>
      <dsp:txXfrm rot="-5400000">
        <a:off x="496094" y="3143468"/>
        <a:ext cx="7092540" cy="415684"/>
      </dsp:txXfrm>
    </dsp:sp>
    <dsp:sp modelId="{DB5EDB3B-6B5B-4D57-8863-5A10C42A2A77}">
      <dsp:nvSpPr>
        <dsp:cNvPr id="0" name=""/>
        <dsp:cNvSpPr/>
      </dsp:nvSpPr>
      <dsp:spPr>
        <a:xfrm rot="5400000">
          <a:off x="-106305" y="3850807"/>
          <a:ext cx="708705" cy="496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ru-RU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992548"/>
        <a:ext cx="496094" cy="212611"/>
      </dsp:txXfrm>
    </dsp:sp>
    <dsp:sp modelId="{0FCB51C2-D966-4A67-9146-4EB870535694}">
      <dsp:nvSpPr>
        <dsp:cNvPr id="0" name=""/>
        <dsp:cNvSpPr/>
      </dsp:nvSpPr>
      <dsp:spPr>
        <a:xfrm rot="5400000">
          <a:off x="3823278" y="417316"/>
          <a:ext cx="460658" cy="7115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3F82"/>
              </a:solidFill>
            </a:rPr>
            <a:t>Фонд библиотеки расположен в восьми подразделениях.</a:t>
          </a:r>
          <a:endParaRPr lang="ru-RU" sz="1300" kern="1200" dirty="0">
            <a:solidFill>
              <a:srgbClr val="003F82"/>
            </a:solidFill>
          </a:endParaRPr>
        </a:p>
      </dsp:txBody>
      <dsp:txXfrm rot="-5400000">
        <a:off x="496094" y="3766988"/>
        <a:ext cx="7092540" cy="415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C30F7-04E8-4611-8EA5-8E3407869FB1}">
      <dsp:nvSpPr>
        <dsp:cNvPr id="0" name=""/>
        <dsp:cNvSpPr/>
      </dsp:nvSpPr>
      <dsp:spPr>
        <a:xfrm rot="16200000">
          <a:off x="-1494761" y="1494761"/>
          <a:ext cx="4322648" cy="1333125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Читальные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залы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Понедельник-пятница:   10.00-21.00</a:t>
          </a: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Суббота:  10.00-18.00</a:t>
          </a: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 rot="5400000">
        <a:off x="0" y="864530"/>
        <a:ext cx="1333125" cy="2593588"/>
      </dsp:txXfrm>
    </dsp:sp>
    <dsp:sp modelId="{EEC9E777-6218-4195-A7D6-03EBAA4B3697}">
      <dsp:nvSpPr>
        <dsp:cNvPr id="0" name=""/>
        <dsp:cNvSpPr/>
      </dsp:nvSpPr>
      <dsp:spPr>
        <a:xfrm rot="16200000">
          <a:off x="-151782" y="1549567"/>
          <a:ext cx="4322648" cy="1223513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Абонемент научной литературы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Понедельник-пятница:   12.00-20.00</a:t>
          </a: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Суббота:    12.00-18.00</a:t>
          </a: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 rot="5400000">
        <a:off x="1397785" y="864530"/>
        <a:ext cx="1223513" cy="2593588"/>
      </dsp:txXfrm>
    </dsp:sp>
    <dsp:sp modelId="{45C96888-FAD4-4FA9-B66C-0D0A204C9886}">
      <dsp:nvSpPr>
        <dsp:cNvPr id="0" name=""/>
        <dsp:cNvSpPr/>
      </dsp:nvSpPr>
      <dsp:spPr>
        <a:xfrm rot="16200000">
          <a:off x="2633330" y="1327430"/>
          <a:ext cx="4322648" cy="1667786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Абонемент художественной литературы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rgbClr val="003F82"/>
              </a:solidFill>
            </a:rPr>
            <a:t>(необходимо предварительное бронирование через личный кабинет в электронном каталоге)</a:t>
          </a:r>
          <a:endParaRPr lang="ru-RU" sz="900" b="1" kern="1200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3F82"/>
            </a:solidFill>
            <a:effectLst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Вторник, четверг:   12.00-18.00</a:t>
          </a: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 rot="5400000">
        <a:off x="3960761" y="864529"/>
        <a:ext cx="1667786" cy="2593588"/>
      </dsp:txXfrm>
    </dsp:sp>
    <dsp:sp modelId="{38DEF9B1-53C2-48A5-845E-ECC827CA0581}">
      <dsp:nvSpPr>
        <dsp:cNvPr id="0" name=""/>
        <dsp:cNvSpPr/>
      </dsp:nvSpPr>
      <dsp:spPr>
        <a:xfrm rot="16200000">
          <a:off x="1131261" y="1547830"/>
          <a:ext cx="4322648" cy="1226987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0" rIns="73025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Абонемент учебной литературы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Понедельник, среда, пятница:   </a:t>
          </a: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12.00-16.00</a:t>
          </a: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Вторник, четверг: 17.00-21.00</a:t>
          </a:r>
          <a:endParaRPr lang="ru-RU" sz="115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Суббота:          10.00-14.00</a:t>
          </a:r>
          <a:endParaRPr lang="ru-RU" sz="115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 rot="5400000">
        <a:off x="2679091" y="864530"/>
        <a:ext cx="1226987" cy="2593588"/>
      </dsp:txXfrm>
    </dsp:sp>
    <dsp:sp modelId="{FA9F5FFA-952E-4122-905A-AF94872BEF1E}">
      <dsp:nvSpPr>
        <dsp:cNvPr id="0" name=""/>
        <dsp:cNvSpPr/>
      </dsp:nvSpPr>
      <dsp:spPr>
        <a:xfrm rot="16200000">
          <a:off x="5531879" y="1513448"/>
          <a:ext cx="4322648" cy="129575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Медиатека</a:t>
          </a:r>
          <a:endParaRPr lang="ru-RU" sz="1600" b="1" kern="1200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Понедельник-пятница:     12.00-2</a:t>
          </a:r>
          <a:r>
            <a:rPr lang="en-US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0</a:t>
          </a: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.00</a:t>
          </a: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Суббота:     12.00-18.00</a:t>
          </a: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 rot="5400000">
        <a:off x="7045328" y="864529"/>
        <a:ext cx="1295750" cy="2593588"/>
      </dsp:txXfrm>
    </dsp:sp>
    <dsp:sp modelId="{EE35DFEB-996E-45F5-BBFF-C427B582EF41}">
      <dsp:nvSpPr>
        <dsp:cNvPr id="0" name=""/>
        <dsp:cNvSpPr/>
      </dsp:nvSpPr>
      <dsp:spPr>
        <a:xfrm rot="16200000">
          <a:off x="4172106" y="1517792"/>
          <a:ext cx="4322648" cy="1287062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Регистрация читателей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Понедельник-пятница:     12.00-2</a:t>
          </a:r>
          <a:r>
            <a:rPr lang="en-US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0</a:t>
          </a: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.00</a:t>
          </a: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Суббота:     12.00-18.00</a:t>
          </a: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 rot="5400000">
        <a:off x="5689899" y="864529"/>
        <a:ext cx="1287062" cy="2593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pac.hse.ru/absopac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hse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proxylibrary.hse.ru:2048/login?url=http://www.aeaweb.org/jel/index.php" TargetMode="External"/><Relationship Id="rId3" Type="http://schemas.openxmlformats.org/officeDocument/2006/relationships/image" Target="../media/image11.gif"/><Relationship Id="rId7" Type="http://schemas.openxmlformats.org/officeDocument/2006/relationships/hyperlink" Target="http://proxylibrary.hse.ru:2048/login?url=http://www.aeaweb.org/aer/index.php" TargetMode="External"/><Relationship Id="rId12" Type="http://schemas.openxmlformats.org/officeDocument/2006/relationships/hyperlink" Target="http://proxylibrary.hse.ru:2048/login?url=http://www.emeraldinsight.com/loi/tq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://proxylibrary.hse.ru:2048/login?url=http://www.emeraldinsight.com/loi/ejm" TargetMode="External"/><Relationship Id="rId5" Type="http://schemas.openxmlformats.org/officeDocument/2006/relationships/image" Target="../media/image13.gif"/><Relationship Id="rId10" Type="http://schemas.openxmlformats.org/officeDocument/2006/relationships/image" Target="../media/image15.jpeg"/><Relationship Id="rId4" Type="http://schemas.openxmlformats.org/officeDocument/2006/relationships/image" Target="../media/image12.gif"/><Relationship Id="rId9" Type="http://schemas.openxmlformats.org/officeDocument/2006/relationships/hyperlink" Target="http://proxylibrary.hse.ru:2048/login?url=http://www.aeaweb.org/jep/index.php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proxylibrary.hse.ru:2048/login?url=http://www.oxfordscholarship.com/browse?t=OSO:management" TargetMode="External"/><Relationship Id="rId13" Type="http://schemas.openxmlformats.org/officeDocument/2006/relationships/hyperlink" Target="http://proxylibrary.hse.ru:2048/login?url=http://www.oxfordscholarship.com/browse?t=OSO:philosophy" TargetMode="External"/><Relationship Id="rId18" Type="http://schemas.openxmlformats.org/officeDocument/2006/relationships/image" Target="../media/image20.jpeg"/><Relationship Id="rId3" Type="http://schemas.openxmlformats.org/officeDocument/2006/relationships/image" Target="../media/image16.gif"/><Relationship Id="rId7" Type="http://schemas.openxmlformats.org/officeDocument/2006/relationships/hyperlink" Target="http://proxylibrary.hse.ru:2048/login?url=http://www.oxfordscholarship.com/browse?t=OSO:economicsFinance" TargetMode="External"/><Relationship Id="rId12" Type="http://schemas.openxmlformats.org/officeDocument/2006/relationships/hyperlink" Target="http://proxylibrary.hse.ru:2048/login?url=http://www.oxfordscholarship.com/browse?t=OSO:psychology" TargetMode="External"/><Relationship Id="rId17" Type="http://schemas.openxmlformats.org/officeDocument/2006/relationships/hyperlink" Target="http://proxylibrary.hse.ru:2048/login?url=http://www.sciencedirect.com/science/referenceworks/all/subscribed" TargetMode="External"/><Relationship Id="rId2" Type="http://schemas.openxmlformats.org/officeDocument/2006/relationships/image" Target="../media/image2.jpeg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hyperlink" Target="http://proxylibrary.hse.ru:2048/login?url=http://www.oxfordscholarship.com/browse?t=OSO:maths" TargetMode="External"/><Relationship Id="rId5" Type="http://schemas.openxmlformats.org/officeDocument/2006/relationships/image" Target="../media/image18.jpeg"/><Relationship Id="rId15" Type="http://schemas.openxmlformats.org/officeDocument/2006/relationships/hyperlink" Target="http://proxylibrary.hse.ru:2048/login?url=http://www.oxfordscholarship.com/browse?t=OSO:history" TargetMode="External"/><Relationship Id="rId10" Type="http://schemas.openxmlformats.org/officeDocument/2006/relationships/hyperlink" Target="http://proxylibrary.hse.ru:2048/login?url=http://www.oxfordscholarship.com/browse?t=OSO:law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://proxylibrary.hse.ru:2048/login?url=http://www.oxfordscholarship.com/browse?t=OSO:politicalScience" TargetMode="External"/><Relationship Id="rId14" Type="http://schemas.openxmlformats.org/officeDocument/2006/relationships/hyperlink" Target="http://proxylibrary.hse.ru:2048/login?url=http://www.oxfordscholarship.com/browse?t=OSO:religion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bituleva@hse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hse.ru/mirror/pubs/share/20017566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476654"/>
            <a:ext cx="7772400" cy="2206625"/>
          </a:xfrm>
        </p:spPr>
        <p:txBody>
          <a:bodyPr/>
          <a:lstStyle/>
          <a:p>
            <a:pPr eaLnBrk="1" hangingPunct="1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ＭＳ Ｐゴシック"/>
                <a:cs typeface="ＭＳ Ｐゴシック"/>
              </a:rPr>
              <a:t>БИБЛИОТЕКА НИУ ВШЭ</a:t>
            </a:r>
            <a:endParaRPr lang="en-US" sz="4800" b="1" i="1" dirty="0" smtClean="0">
              <a:solidFill>
                <a:srgbClr val="21386F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67919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1600" dirty="0">
                <a:solidFill>
                  <a:schemeClr val="bg1"/>
                </a:solidFill>
                <a:latin typeface="Verdana" pitchFamily="34" charset="0"/>
              </a:rPr>
              <a:t>ПОЛЬЗОВАНИЕ ЛИТЕРАТУРОЙ СВЕРХ УСТАНОВЛЕННОГО БИБЛИОТЕКОЙ СРОКА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" name="Нашивка 2"/>
          <p:cNvSpPr/>
          <p:nvPr/>
        </p:nvSpPr>
        <p:spPr>
          <a:xfrm>
            <a:off x="354600" y="4151313"/>
            <a:ext cx="4113125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Научный абонемент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59915" y="5065327"/>
            <a:ext cx="4107810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Учебный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абонемент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4229657" y="3256949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*30 руб.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6325065" y="5065905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документ / 1 день</a:t>
            </a:r>
          </a:p>
        </p:txBody>
      </p:sp>
      <p:sp>
        <p:nvSpPr>
          <p:cNvPr id="19" name="Нашивка 18"/>
          <p:cNvSpPr/>
          <p:nvPr/>
        </p:nvSpPr>
        <p:spPr>
          <a:xfrm>
            <a:off x="4229657" y="4151313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*50 руб.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6254044" y="4151313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документ / 1 день</a:t>
            </a:r>
          </a:p>
        </p:txBody>
      </p:sp>
      <p:sp>
        <p:nvSpPr>
          <p:cNvPr id="21" name="Нашивка 20"/>
          <p:cNvSpPr/>
          <p:nvPr/>
        </p:nvSpPr>
        <p:spPr>
          <a:xfrm>
            <a:off x="354600" y="3256949"/>
            <a:ext cx="4107810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Абонемент художественной литературы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4291801" y="5065905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*30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руб.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6254044" y="3256949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документ / 1 день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3682" y="1330495"/>
            <a:ext cx="8113684" cy="16879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F82"/>
                </a:solidFill>
              </a:rPr>
              <a:t>Начиная со дня, следующего за днем окончания установленного срока сдачи документа в Библиотеку, читатель обязан оплачивать услугу по использованию этого документа сверх установленных сроков в размере и в порядке, установленном в Правилах пользования </a:t>
            </a:r>
            <a:r>
              <a:rPr lang="ru-RU" sz="1400" dirty="0" smtClean="0">
                <a:solidFill>
                  <a:srgbClr val="003F82"/>
                </a:solidFill>
              </a:rPr>
              <a:t>Библиотекой*, </a:t>
            </a:r>
            <a:r>
              <a:rPr lang="ru-RU" sz="1400" dirty="0">
                <a:solidFill>
                  <a:srgbClr val="003F82"/>
                </a:solidFill>
              </a:rPr>
              <a:t>за исключением случаев задержки возврата документов в Библиотеку по уважительной причине, подтвержденной документально. При утере документов читатель обязан заменить их такими же или признанными Библиотекой равноценными документами. При порче документа оплатить восстановительные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11446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67919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</a:rPr>
              <a:t>ПРАВИЛА ПОВЕДЕНИЯ В БИБЛИОТЕКЕ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4931" y="1477553"/>
            <a:ext cx="7688063" cy="7782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3F82"/>
                </a:solidFill>
              </a:rPr>
              <a:t>Уважаемые читатели!</a:t>
            </a:r>
          </a:p>
          <a:p>
            <a:pPr algn="ctr"/>
            <a:r>
              <a:rPr lang="ru-RU" sz="2400" b="1" i="1" dirty="0" smtClean="0">
                <a:solidFill>
                  <a:srgbClr val="003F82"/>
                </a:solidFill>
              </a:rPr>
              <a:t>Просим Вас при посещении Библиотеки:</a:t>
            </a:r>
            <a:endParaRPr lang="ru-RU" sz="2400" b="1" i="1" dirty="0">
              <a:solidFill>
                <a:srgbClr val="003F82"/>
              </a:solidFill>
            </a:endParaRPr>
          </a:p>
        </p:txBody>
      </p:sp>
      <p:sp>
        <p:nvSpPr>
          <p:cNvPr id="2" name="Улыбающееся лицо 1"/>
          <p:cNvSpPr/>
          <p:nvPr/>
        </p:nvSpPr>
        <p:spPr>
          <a:xfrm>
            <a:off x="956606" y="2625725"/>
            <a:ext cx="270693" cy="248793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327326" y="2463414"/>
            <a:ext cx="6125669" cy="496711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F82"/>
                </a:solidFill>
              </a:rPr>
              <a:t>сдавать одежду в гардероб, а сумки в камеру хранения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327326" y="3478729"/>
            <a:ext cx="6125669" cy="493161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3F82"/>
                </a:solidFill>
              </a:rPr>
              <a:t>соблюдать тишину в помещениях библиотеки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327326" y="2984672"/>
            <a:ext cx="6125669" cy="478283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3F82"/>
                </a:solidFill>
              </a:rPr>
              <a:t>предъявлять читательский </a:t>
            </a:r>
            <a:r>
              <a:rPr lang="ru-RU" dirty="0" smtClean="0">
                <a:solidFill>
                  <a:srgbClr val="003F82"/>
                </a:solidFill>
              </a:rPr>
              <a:t>билет</a:t>
            </a:r>
            <a:endParaRPr lang="ru-RU" dirty="0">
              <a:solidFill>
                <a:srgbClr val="003F82"/>
              </a:solidFill>
            </a:endParaRPr>
          </a:p>
        </p:txBody>
      </p:sp>
      <p:sp>
        <p:nvSpPr>
          <p:cNvPr id="16" name="Улыбающееся лицо 15"/>
          <p:cNvSpPr/>
          <p:nvPr/>
        </p:nvSpPr>
        <p:spPr>
          <a:xfrm>
            <a:off x="947726" y="3136591"/>
            <a:ext cx="270693" cy="248793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956606" y="3633056"/>
            <a:ext cx="270693" cy="248793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327325" y="4038132"/>
            <a:ext cx="6125669" cy="493161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3F82"/>
                </a:solidFill>
              </a:rPr>
              <a:t>бережно относиться к библиотечному имуществу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1336128" y="4561607"/>
            <a:ext cx="6125669" cy="493161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3F82"/>
                </a:solidFill>
              </a:rPr>
              <a:t>поддерживать чистоту </a:t>
            </a: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1327323" y="5077011"/>
            <a:ext cx="6125669" cy="743493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3F82"/>
                </a:solidFill>
              </a:rPr>
              <a:t>разговаривать по мобильному телефону только в специально отведенных зонах</a:t>
            </a:r>
          </a:p>
        </p:txBody>
      </p:sp>
      <p:sp>
        <p:nvSpPr>
          <p:cNvPr id="22" name="Улыбающееся лицо 21"/>
          <p:cNvSpPr/>
          <p:nvPr/>
        </p:nvSpPr>
        <p:spPr>
          <a:xfrm>
            <a:off x="947726" y="4146004"/>
            <a:ext cx="270693" cy="248793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лыбающееся лицо 22"/>
          <p:cNvSpPr/>
          <p:nvPr/>
        </p:nvSpPr>
        <p:spPr>
          <a:xfrm>
            <a:off x="956606" y="4683790"/>
            <a:ext cx="270693" cy="248793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лыбающееся лицо 23"/>
          <p:cNvSpPr/>
          <p:nvPr/>
        </p:nvSpPr>
        <p:spPr>
          <a:xfrm>
            <a:off x="943328" y="5324360"/>
            <a:ext cx="270693" cy="248793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2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88" y="2967335"/>
            <a:ext cx="84199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ЭЛЕКТРОННЫЙ</a:t>
            </a:r>
          </a:p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КАТАЛОГ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0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67919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ЭЛЕКТРОННЫЙ КАТАЛОГ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7552" y="1388776"/>
            <a:ext cx="8753383" cy="7684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18"/>
              <a:buChar char=" "/>
            </a:pPr>
            <a:r>
              <a:rPr lang="ru-RU" altLang="ru-RU" sz="1600" dirty="0">
                <a:solidFill>
                  <a:srgbClr val="003F82"/>
                </a:solidFill>
              </a:rPr>
              <a:t>Формирование поискового запроса, заказ литературы, доступ к </a:t>
            </a:r>
            <a:r>
              <a:rPr lang="ru-RU" altLang="ru-RU" sz="1600" dirty="0" smtClean="0">
                <a:solidFill>
                  <a:srgbClr val="003F82"/>
                </a:solidFill>
              </a:rPr>
              <a:t>личному кабинету осуществляется </a:t>
            </a:r>
            <a:r>
              <a:rPr lang="ru-RU" altLang="ru-RU" sz="1600" dirty="0">
                <a:solidFill>
                  <a:srgbClr val="003F82"/>
                </a:solidFill>
              </a:rPr>
              <a:t>с помощью электронного </a:t>
            </a:r>
            <a:r>
              <a:rPr lang="ru-RU" altLang="ru-RU" sz="1600" dirty="0" smtClean="0">
                <a:solidFill>
                  <a:srgbClr val="003F82"/>
                </a:solidFill>
              </a:rPr>
              <a:t>каталога на сайте Библиотеки </a:t>
            </a:r>
            <a:r>
              <a:rPr lang="en-US" altLang="ru-RU" sz="1600" dirty="0">
                <a:solidFill>
                  <a:srgbClr val="003F82"/>
                </a:solidFill>
                <a:hlinkClick r:id="rId3"/>
              </a:rPr>
              <a:t>http://opac.hse.ru/absopac</a:t>
            </a:r>
            <a:r>
              <a:rPr lang="en-US" altLang="ru-RU" sz="1600" dirty="0" smtClean="0">
                <a:solidFill>
                  <a:srgbClr val="003F82"/>
                </a:solidFill>
                <a:hlinkClick r:id="rId3"/>
              </a:rPr>
              <a:t>/</a:t>
            </a:r>
            <a:r>
              <a:rPr lang="ru-RU" altLang="ru-RU" sz="1600" dirty="0" smtClean="0">
                <a:solidFill>
                  <a:srgbClr val="003F82"/>
                </a:solidFill>
              </a:rPr>
              <a:t>.</a:t>
            </a:r>
            <a:endParaRPr lang="en-US" altLang="ru-RU" sz="1600" dirty="0">
              <a:solidFill>
                <a:srgbClr val="003F82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30" y="2302766"/>
            <a:ext cx="6988513" cy="4014801"/>
          </a:xfrm>
          <a:prstGeom prst="rect">
            <a:avLst/>
          </a:prstGeom>
          <a:noFill/>
          <a:ln w="41275" cmpd="tri">
            <a:solidFill>
              <a:schemeClr val="tx2">
                <a:lumMod val="60000"/>
                <a:lumOff val="40000"/>
              </a:schemeClr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7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67919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ФОРМИРОВАНИЕ ПОИСКОВОГО ЗАПРОСА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588" y="1693067"/>
            <a:ext cx="2778711" cy="44236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1600" dirty="0" smtClean="0">
                <a:solidFill>
                  <a:srgbClr val="003F82"/>
                </a:solidFill>
              </a:rPr>
              <a:t>Поиск может осуществляться </a:t>
            </a:r>
            <a:r>
              <a:rPr lang="ru-RU" altLang="ru-RU" sz="1600" dirty="0">
                <a:solidFill>
                  <a:srgbClr val="003F82"/>
                </a:solidFill>
              </a:rPr>
              <a:t>по следующим критериям</a:t>
            </a:r>
            <a:r>
              <a:rPr lang="en-US" altLang="ru-RU" sz="1600" dirty="0">
                <a:solidFill>
                  <a:srgbClr val="003F82"/>
                </a:solidFill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F82"/>
                </a:solidFill>
              </a:rPr>
              <a:t>Заглавие</a:t>
            </a:r>
            <a:r>
              <a:rPr lang="en-US" altLang="ru-RU" sz="1600" dirty="0" smtClean="0">
                <a:solidFill>
                  <a:srgbClr val="003F82"/>
                </a:solidFill>
              </a:rPr>
              <a:t> </a:t>
            </a:r>
            <a:endParaRPr lang="en-US" altLang="ru-RU" sz="1600" dirty="0">
              <a:solidFill>
                <a:srgbClr val="003F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F82"/>
                </a:solidFill>
              </a:rPr>
              <a:t>Автор</a:t>
            </a:r>
            <a:r>
              <a:rPr lang="en-US" altLang="ru-RU" sz="1600" dirty="0" smtClean="0">
                <a:solidFill>
                  <a:srgbClr val="003F82"/>
                </a:solidFill>
              </a:rPr>
              <a:t> </a:t>
            </a:r>
            <a:endParaRPr lang="en-US" altLang="ru-RU" sz="1600" dirty="0">
              <a:solidFill>
                <a:srgbClr val="003F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F82"/>
                </a:solidFill>
              </a:rPr>
              <a:t>Издательство</a:t>
            </a:r>
            <a:r>
              <a:rPr lang="en-US" altLang="ru-RU" sz="1600" dirty="0" smtClean="0">
                <a:solidFill>
                  <a:srgbClr val="003F82"/>
                </a:solidFill>
              </a:rPr>
              <a:t> </a:t>
            </a:r>
            <a:endParaRPr lang="en-US" altLang="ru-RU" sz="1600" dirty="0">
              <a:solidFill>
                <a:srgbClr val="003F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F82"/>
                </a:solidFill>
              </a:rPr>
              <a:t>Серия</a:t>
            </a:r>
            <a:r>
              <a:rPr lang="en-US" altLang="ru-RU" sz="1600" dirty="0" smtClean="0">
                <a:solidFill>
                  <a:srgbClr val="003F82"/>
                </a:solidFill>
              </a:rPr>
              <a:t> </a:t>
            </a:r>
            <a:endParaRPr lang="en-US" altLang="ru-RU" sz="1600" dirty="0">
              <a:solidFill>
                <a:srgbClr val="003F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F82"/>
                </a:solidFill>
              </a:rPr>
              <a:t>Рубрика</a:t>
            </a:r>
            <a:r>
              <a:rPr lang="en-US" altLang="ru-RU" sz="1600" dirty="0" smtClean="0">
                <a:solidFill>
                  <a:srgbClr val="003F82"/>
                </a:solidFill>
              </a:rPr>
              <a:t> </a:t>
            </a:r>
            <a:endParaRPr lang="en-US" altLang="ru-RU" sz="1600" dirty="0">
              <a:solidFill>
                <a:srgbClr val="003F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F82"/>
                </a:solidFill>
              </a:rPr>
              <a:t>Язык </a:t>
            </a:r>
            <a:r>
              <a:rPr lang="ru-RU" altLang="ru-RU" sz="1600" dirty="0">
                <a:solidFill>
                  <a:srgbClr val="003F82"/>
                </a:solidFill>
              </a:rPr>
              <a:t>документа. </a:t>
            </a:r>
            <a:endParaRPr lang="en-US" altLang="ru-RU" sz="1600" dirty="0">
              <a:solidFill>
                <a:srgbClr val="003F82"/>
              </a:solidFill>
            </a:endParaRPr>
          </a:p>
          <a:p>
            <a:r>
              <a:rPr lang="ru-RU" altLang="ru-RU" sz="1600" dirty="0">
                <a:solidFill>
                  <a:srgbClr val="003F82"/>
                </a:solidFill>
              </a:rPr>
              <a:t>Кроме того, можно ограничить год издания, тип документа или место хранения документа в Библиотеке. При вводе символов появляется подсказка – максимум 10 вариантов.</a:t>
            </a:r>
            <a:endParaRPr lang="en-US" altLang="ru-RU" sz="1600" dirty="0">
              <a:solidFill>
                <a:srgbClr val="003F82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55" y="1748073"/>
            <a:ext cx="5219700" cy="4305300"/>
          </a:xfrm>
          <a:prstGeom prst="rect">
            <a:avLst/>
          </a:prstGeom>
          <a:noFill/>
          <a:ln w="44450" cmpd="tri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67919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</a:rPr>
              <a:t>ФОРМИРОВАНИЕ ПОИСКОВОГО </a:t>
            </a:r>
            <a:r>
              <a:rPr lang="ru-RU" sz="1600" dirty="0" smtClean="0">
                <a:solidFill>
                  <a:schemeClr val="bg1"/>
                </a:solidFill>
              </a:rPr>
              <a:t>ЗАПРОСА.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СПИСОК НАЙДЕННЫХ ДОКУМЕНТОВ.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56085"/>
            <a:ext cx="6327458" cy="4779645"/>
          </a:xfrm>
          <a:prstGeom prst="rect">
            <a:avLst/>
          </a:prstGeom>
          <a:noFill/>
          <a:ln w="41275" cmpd="tri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8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67919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</a:rPr>
              <a:t>ФОРМИРОВАНИЕ ПОИСКОВОГО ЗАПРОСА.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СПИСОК НАЙДЕННЫХ ДОКУМЕНТОВ.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7351" y="1429303"/>
            <a:ext cx="8331691" cy="10114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18"/>
              <a:buChar char=" "/>
            </a:pPr>
            <a:r>
              <a:rPr lang="ru-RU" altLang="ru-RU" sz="1600" dirty="0">
                <a:solidFill>
                  <a:srgbClr val="003F82"/>
                </a:solidFill>
              </a:rPr>
              <a:t>В списке найденных документов выделяем требуемое издание и выбираем вкладку «Экземпляры» для того, чтобы установить где находится выбранное </a:t>
            </a:r>
            <a:r>
              <a:rPr lang="ru-RU" altLang="ru-RU" sz="1600" dirty="0" smtClean="0">
                <a:solidFill>
                  <a:srgbClr val="003F82"/>
                </a:solidFill>
              </a:rPr>
              <a:t>издание.  На дом выдается литература, относящаяся к научному, художественному и учебному абонементам.</a:t>
            </a:r>
            <a:endParaRPr lang="ru-RU" altLang="ru-RU" sz="1600" dirty="0">
              <a:solidFill>
                <a:srgbClr val="003F82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0" y="2691793"/>
            <a:ext cx="8753383" cy="3084326"/>
          </a:xfrm>
          <a:prstGeom prst="rect">
            <a:avLst/>
          </a:prstGeom>
          <a:noFill/>
          <a:ln w="41275" cmpd="tri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67919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</a:rPr>
              <a:t>ФОРМИРОВАНИЕ ПОИСКОВОГО ЗАПРОСА.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СПИСОК НАЙДЕННЫХ ДОКУМЕНТОВ.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7553" y="1388777"/>
            <a:ext cx="8753382" cy="10520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18"/>
              <a:buChar char=" "/>
            </a:pPr>
            <a:r>
              <a:rPr lang="ru-RU" altLang="ru-RU" sz="1600" dirty="0">
                <a:solidFill>
                  <a:srgbClr val="003F82"/>
                </a:solidFill>
              </a:rPr>
              <a:t>Если книга представлена в Библиотеке только в единственном экземпляре, её необходимо </a:t>
            </a:r>
            <a:r>
              <a:rPr lang="ru-RU" altLang="ru-RU" sz="1600" dirty="0" smtClean="0">
                <a:solidFill>
                  <a:srgbClr val="003F82"/>
                </a:solidFill>
              </a:rPr>
              <a:t>забронировать. При </a:t>
            </a:r>
            <a:r>
              <a:rPr lang="ru-RU" altLang="ru-RU" sz="1600" dirty="0">
                <a:solidFill>
                  <a:srgbClr val="003F82"/>
                </a:solidFill>
              </a:rPr>
              <a:t>бронировании необходимо будет ввести </a:t>
            </a:r>
            <a:r>
              <a:rPr lang="ru-RU" altLang="ru-RU" sz="1600" b="1" dirty="0">
                <a:solidFill>
                  <a:srgbClr val="003F82"/>
                </a:solidFill>
              </a:rPr>
              <a:t>номер читательского билета</a:t>
            </a:r>
            <a:r>
              <a:rPr lang="en-US" altLang="ru-RU" sz="1600" b="1" dirty="0">
                <a:solidFill>
                  <a:srgbClr val="003F82"/>
                </a:solidFill>
              </a:rPr>
              <a:t> </a:t>
            </a:r>
            <a:r>
              <a:rPr lang="en-US" altLang="ru-RU" sz="1600" dirty="0">
                <a:solidFill>
                  <a:srgbClr val="003F82"/>
                </a:solidFill>
              </a:rPr>
              <a:t>(</a:t>
            </a:r>
            <a:r>
              <a:rPr lang="ru-RU" altLang="ru-RU" sz="1600" dirty="0">
                <a:solidFill>
                  <a:srgbClr val="003F82"/>
                </a:solidFill>
              </a:rPr>
              <a:t>штрих-код) и </a:t>
            </a:r>
            <a:r>
              <a:rPr lang="ru-RU" altLang="ru-RU" sz="1600" b="1" dirty="0">
                <a:solidFill>
                  <a:srgbClr val="003F82"/>
                </a:solidFill>
              </a:rPr>
              <a:t>имя</a:t>
            </a:r>
            <a:r>
              <a:rPr lang="ru-RU" altLang="ru-RU" sz="1600" dirty="0">
                <a:solidFill>
                  <a:srgbClr val="003F82"/>
                </a:solidFill>
              </a:rPr>
              <a:t> </a:t>
            </a:r>
            <a:r>
              <a:rPr lang="ru-RU" altLang="ru-RU" sz="1600" dirty="0" smtClean="0">
                <a:solidFill>
                  <a:srgbClr val="003F82"/>
                </a:solidFill>
              </a:rPr>
              <a:t>(как </a:t>
            </a:r>
            <a:r>
              <a:rPr lang="ru-RU" altLang="ru-RU" sz="1600" dirty="0">
                <a:solidFill>
                  <a:srgbClr val="003F82"/>
                </a:solidFill>
              </a:rPr>
              <a:t>оно указано в читательском билете). Эти же данные используются для входа в Личный кабинет электронного каталога.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36" y="2935265"/>
            <a:ext cx="7207581" cy="2840854"/>
          </a:xfrm>
          <a:prstGeom prst="rect">
            <a:avLst/>
          </a:prstGeom>
          <a:noFill/>
          <a:ln w="41275" cmpd="tri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67919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ЛИЧНЫЙ КАБИНЕТ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7553" y="1388777"/>
            <a:ext cx="8753382" cy="10520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18"/>
              <a:buChar char=" "/>
            </a:pPr>
            <a:r>
              <a:rPr lang="ru-RU" altLang="ru-RU" sz="1600" dirty="0">
                <a:solidFill>
                  <a:srgbClr val="003F82"/>
                </a:solidFill>
              </a:rPr>
              <a:t>Используя </a:t>
            </a:r>
            <a:r>
              <a:rPr lang="ru-RU" altLang="ru-RU" sz="1600" dirty="0" smtClean="0">
                <a:solidFill>
                  <a:srgbClr val="003F82"/>
                </a:solidFill>
              </a:rPr>
              <a:t>Личный кабинет, Вы </a:t>
            </a:r>
            <a:r>
              <a:rPr lang="ru-RU" altLang="ru-RU" sz="1600" dirty="0">
                <a:solidFill>
                  <a:srgbClr val="003F82"/>
                </a:solidFill>
              </a:rPr>
              <a:t>можете:</a:t>
            </a:r>
            <a:endParaRPr lang="en-US" altLang="ru-RU" sz="1600" dirty="0">
              <a:solidFill>
                <a:srgbClr val="003F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F82"/>
                </a:solidFill>
              </a:rPr>
              <a:t>Уточнить </a:t>
            </a:r>
            <a:r>
              <a:rPr lang="ru-RU" altLang="ru-RU" sz="1600" dirty="0">
                <a:solidFill>
                  <a:srgbClr val="003F82"/>
                </a:solidFill>
              </a:rPr>
              <a:t>срок возврата выданной вам литературы; </a:t>
            </a:r>
            <a:endParaRPr lang="ru-RU" altLang="ru-RU" sz="1600" dirty="0" smtClean="0">
              <a:solidFill>
                <a:srgbClr val="003F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3F82"/>
                </a:solidFill>
              </a:rPr>
              <a:t>П</a:t>
            </a:r>
            <a:r>
              <a:rPr lang="ru-RU" altLang="ru-RU" sz="1600" dirty="0" smtClean="0">
                <a:solidFill>
                  <a:srgbClr val="003F82"/>
                </a:solidFill>
              </a:rPr>
              <a:t>осмотреть </a:t>
            </a:r>
            <a:r>
              <a:rPr lang="ru-RU" altLang="ru-RU" sz="1600" dirty="0">
                <a:solidFill>
                  <a:srgbClr val="003F82"/>
                </a:solidFill>
              </a:rPr>
              <a:t>список выданной литературы.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3F82"/>
                </a:solidFill>
              </a:rPr>
              <a:t>Отправить запрос на продления срока пользования литературой.</a:t>
            </a:r>
            <a:endParaRPr lang="en-US" altLang="ru-RU" sz="1600" dirty="0">
              <a:solidFill>
                <a:srgbClr val="003F8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5" y="3027285"/>
            <a:ext cx="8378977" cy="3019956"/>
          </a:xfrm>
          <a:prstGeom prst="rect">
            <a:avLst/>
          </a:prstGeom>
          <a:noFill/>
          <a:ln w="47625" cmpd="tri">
            <a:solidFill>
              <a:schemeClr val="tx2">
                <a:lumMod val="40000"/>
                <a:lumOff val="6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986747" y="3792094"/>
            <a:ext cx="1500326" cy="107863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615181" y="3924418"/>
            <a:ext cx="871892" cy="8549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2236927"/>
            <a:ext cx="841995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Сайт, </a:t>
            </a:r>
          </a:p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Доступ к</a:t>
            </a:r>
          </a:p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Электронным ресурсам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1359774"/>
            <a:ext cx="6645276" cy="4983957"/>
          </a:xfrm>
          <a:prstGeom prst="rect">
            <a:avLst/>
          </a:prstGeom>
          <a:ln w="508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67919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САЙТ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8295" y="1468800"/>
            <a:ext cx="333495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hlinkClick r:id="rId3"/>
              </a:rPr>
              <a:t>http://library.hse.ru</a:t>
            </a:r>
            <a:r>
              <a:rPr lang="en-US" alt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400774" y="2258212"/>
            <a:ext cx="2343705" cy="914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200" dirty="0">
                <a:solidFill>
                  <a:srgbClr val="003F82"/>
                </a:solidFill>
              </a:rPr>
              <a:t>Содержит информацию о подразделениях Библиотеки</a:t>
            </a:r>
            <a:endParaRPr lang="ru-RU" sz="1200" dirty="0">
              <a:solidFill>
                <a:srgbClr val="003F82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401329" y="4889262"/>
            <a:ext cx="2343705" cy="914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200" dirty="0">
                <a:solidFill>
                  <a:srgbClr val="003F82"/>
                </a:solidFill>
              </a:rPr>
              <a:t>Позволяет получить доступ к электронному каталогу</a:t>
            </a:r>
            <a:endParaRPr lang="ru-RU" sz="1200" dirty="0">
              <a:solidFill>
                <a:srgbClr val="003F82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246155" y="3507450"/>
            <a:ext cx="2635188" cy="91942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200" dirty="0" smtClean="0">
                <a:solidFill>
                  <a:srgbClr val="003F82"/>
                </a:solidFill>
              </a:rPr>
              <a:t>Обеспечивает доступ к электронными </a:t>
            </a:r>
            <a:r>
              <a:rPr lang="ru-RU" altLang="ru-RU" sz="1200" dirty="0">
                <a:solidFill>
                  <a:srgbClr val="003F82"/>
                </a:solidFill>
              </a:rPr>
              <a:t>ресурсами Библиотеки</a:t>
            </a:r>
            <a:endParaRPr lang="ru-RU" sz="1200" dirty="0">
              <a:solidFill>
                <a:srgbClr val="003F82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05" y="2255838"/>
            <a:ext cx="5573268" cy="3945636"/>
          </a:xfrm>
          <a:prstGeom prst="rect">
            <a:avLst/>
          </a:prstGeom>
          <a:noFill/>
          <a:ln w="47625" cmpd="tri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6808" y="433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+mn-lt"/>
              </a:rPr>
              <a:t>ЭЛЕКТРОННЫЕ РЕСУРСЫ БИБЛИОТЕКИ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Двойная волна 3"/>
          <p:cNvSpPr/>
          <p:nvPr/>
        </p:nvSpPr>
        <p:spPr>
          <a:xfrm>
            <a:off x="1350884" y="3236913"/>
            <a:ext cx="6542843" cy="914400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srgbClr val="003F82"/>
                </a:solidFill>
              </a:rPr>
              <a:t>Более 170 тыс. электронных книг</a:t>
            </a:r>
            <a:endParaRPr lang="ru-RU" dirty="0">
              <a:solidFill>
                <a:srgbClr val="003F82"/>
              </a:solidFill>
            </a:endParaRPr>
          </a:p>
        </p:txBody>
      </p:sp>
      <p:sp>
        <p:nvSpPr>
          <p:cNvPr id="10" name="Двойная волна 9"/>
          <p:cNvSpPr/>
          <p:nvPr/>
        </p:nvSpPr>
        <p:spPr>
          <a:xfrm>
            <a:off x="1337568" y="1983581"/>
            <a:ext cx="6542843" cy="914400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srgbClr val="003F82"/>
                </a:solidFill>
              </a:rPr>
              <a:t>Более </a:t>
            </a:r>
            <a:r>
              <a:rPr lang="en-US" altLang="ru-RU" dirty="0">
                <a:solidFill>
                  <a:srgbClr val="003F82"/>
                </a:solidFill>
              </a:rPr>
              <a:t>5</a:t>
            </a:r>
            <a:r>
              <a:rPr lang="ru-RU" altLang="ru-RU" dirty="0">
                <a:solidFill>
                  <a:srgbClr val="003F82"/>
                </a:solidFill>
              </a:rPr>
              <a:t>0 тыс. научных, научно-популярных и отраслевых журналов</a:t>
            </a:r>
            <a:endParaRPr lang="ru-RU" dirty="0">
              <a:solidFill>
                <a:srgbClr val="003F82"/>
              </a:solidFill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1337567" y="4543410"/>
            <a:ext cx="6542843" cy="914400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srgbClr val="003F82"/>
                </a:solidFill>
              </a:rPr>
              <a:t>Более 1 млн. зарубежных диссертаций</a:t>
            </a:r>
            <a:endParaRPr lang="ru-RU" dirty="0">
              <a:solidFill>
                <a:srgbClr val="00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6807" y="433656"/>
            <a:ext cx="6476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+mn-lt"/>
              </a:rPr>
              <a:t>ЭЛЕКТРОННЫЕ РЕСУРСЫ </a:t>
            </a:r>
            <a:r>
              <a:rPr lang="ru-RU" altLang="ru-RU" dirty="0" smtClean="0">
                <a:solidFill>
                  <a:schemeClr val="bg1"/>
                </a:solidFill>
                <a:latin typeface="+mn-lt"/>
              </a:rPr>
              <a:t>БИБЛИОТЕКИ: ЖУРНАЛЫ </a:t>
            </a:r>
          </a:p>
          <a:p>
            <a:r>
              <a:rPr lang="ru-RU" altLang="ru-RU" dirty="0" smtClean="0">
                <a:solidFill>
                  <a:schemeClr val="bg1"/>
                </a:solidFill>
                <a:latin typeface="+mn-lt"/>
              </a:rPr>
              <a:t>(с полным списком можно ознакомиться на сайте Библиотеки)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https://blog.sciencedirect.com/sites/default/themes/mythemes/acq_my_theme/images/sd-blo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5" y="1503845"/>
            <a:ext cx="2222608" cy="3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29801" y="2073069"/>
            <a:ext cx="2237172" cy="129381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Содержит более 1700 журналов издательства </a:t>
            </a:r>
            <a:r>
              <a:rPr lang="ru-RU" sz="800" dirty="0" err="1"/>
              <a:t>Elsevier</a:t>
            </a:r>
            <a:r>
              <a:rPr lang="ru-RU" sz="800" dirty="0"/>
              <a:t> по всем тематическим областям, в т. ч. издания по экономике, бизнесу, социальным наукам, психологии, математике, информатике, инженерному делу, физике и др. Охват варьируется от издания к изданию, чаще всего — с 2000 г. по настоящее время; для многих изданий доступны также «глубокие архивы», с 1994 г. до самого первого номера.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402403" y="1851127"/>
            <a:ext cx="106532" cy="22194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blog.engglib.upd.edu.ph/wp-content/uploads/2009/09/oj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291" y="1442159"/>
            <a:ext cx="1540360" cy="71883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Блок-схема: альтернативный процесс 13"/>
          <p:cNvSpPr/>
          <p:nvPr/>
        </p:nvSpPr>
        <p:spPr>
          <a:xfrm>
            <a:off x="3215978" y="2433185"/>
            <a:ext cx="2032986" cy="92423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Содержит более 200 журналов издательства </a:t>
            </a:r>
            <a:r>
              <a:rPr lang="ru-RU" sz="800" dirty="0" err="1"/>
              <a:t>Oxford</a:t>
            </a:r>
            <a:r>
              <a:rPr lang="ru-RU" sz="800" dirty="0"/>
              <a:t> </a:t>
            </a:r>
            <a:r>
              <a:rPr lang="ru-RU" sz="800" dirty="0" err="1"/>
              <a:t>University</a:t>
            </a:r>
            <a:r>
              <a:rPr lang="ru-RU" sz="800" dirty="0"/>
              <a:t> </a:t>
            </a:r>
            <a:r>
              <a:rPr lang="ru-RU" sz="800" dirty="0" err="1"/>
              <a:t>Press</a:t>
            </a:r>
            <a:r>
              <a:rPr lang="ru-RU" sz="800" dirty="0"/>
              <a:t> по всему спектру дисциплин (</a:t>
            </a:r>
            <a:r>
              <a:rPr lang="ru-RU" sz="800" dirty="0" err="1"/>
              <a:t>ок</a:t>
            </a:r>
            <a:r>
              <a:rPr lang="ru-RU" sz="800" dirty="0"/>
              <a:t>. 100 изданий по социальным и гуманитарным наукам). Охват — с самого первого номера (полный архив) по настоящее время.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4150395" y="2160994"/>
            <a:ext cx="106532" cy="25288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 descr="http://www.eifl.net/sites/default/files/styles/inner_page_logo/public/cambridge.gif?itok=8zQ589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62" y="3515735"/>
            <a:ext cx="1338678" cy="133867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Блок-схема: альтернативный процесс 22"/>
          <p:cNvSpPr/>
          <p:nvPr/>
        </p:nvSpPr>
        <p:spPr>
          <a:xfrm>
            <a:off x="1629053" y="5082994"/>
            <a:ext cx="2032986" cy="92423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Содержит около 350 журналов издательства </a:t>
            </a:r>
            <a:r>
              <a:rPr lang="ru-RU" sz="800" dirty="0" err="1"/>
              <a:t>Cambridge</a:t>
            </a:r>
            <a:r>
              <a:rPr lang="ru-RU" sz="800" dirty="0"/>
              <a:t> </a:t>
            </a:r>
            <a:r>
              <a:rPr lang="ru-RU" sz="800" dirty="0" err="1"/>
              <a:t>University</a:t>
            </a:r>
            <a:r>
              <a:rPr lang="ru-RU" sz="800" dirty="0"/>
              <a:t> </a:t>
            </a:r>
            <a:r>
              <a:rPr lang="ru-RU" sz="800" dirty="0" err="1"/>
              <a:t>Press</a:t>
            </a:r>
            <a:r>
              <a:rPr lang="ru-RU" sz="800" dirty="0"/>
              <a:t> по всему спектру дисциплин (</a:t>
            </a:r>
            <a:r>
              <a:rPr lang="ru-RU" sz="800" dirty="0" err="1"/>
              <a:t>ок</a:t>
            </a:r>
            <a:r>
              <a:rPr lang="ru-RU" sz="800" dirty="0"/>
              <a:t>. 110 изданий по социальным и гуманитарным наукам). Охват — с самого первого номера (полный архив) по настоящее время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2592280" y="4854413"/>
            <a:ext cx="106532" cy="22194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2" name="Picture 18" descr="https://www.insidehighered.com/sites/default/server_files/styles/large/public/media/AEAlogo.png?itok=dlpZ-Vx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00" y="3565565"/>
            <a:ext cx="1290461" cy="12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Блок-схема: альтернативный процесс 25"/>
          <p:cNvSpPr/>
          <p:nvPr/>
        </p:nvSpPr>
        <p:spPr>
          <a:xfrm>
            <a:off x="4256927" y="5083560"/>
            <a:ext cx="2340867" cy="92423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Журналы Американской экономической ассоциации, среди которых наиболее известны «</a:t>
            </a:r>
            <a:r>
              <a:rPr lang="en-US" sz="800" dirty="0">
                <a:hlinkClick r:id="rId7"/>
              </a:rPr>
              <a:t>American Economic Review</a:t>
            </a:r>
            <a:r>
              <a:rPr lang="en-US" sz="800" dirty="0"/>
              <a:t>», «</a:t>
            </a:r>
            <a:r>
              <a:rPr lang="en-US" sz="800" dirty="0">
                <a:hlinkClick r:id="rId8"/>
              </a:rPr>
              <a:t>Journal of Economic Literature</a:t>
            </a:r>
            <a:r>
              <a:rPr lang="en-US" sz="800" dirty="0"/>
              <a:t>», «</a:t>
            </a:r>
            <a:r>
              <a:rPr lang="en-US" sz="800" dirty="0">
                <a:hlinkClick r:id="rId9"/>
              </a:rPr>
              <a:t>Journal of Economic Perspectives</a:t>
            </a:r>
            <a:r>
              <a:rPr lang="en-US" sz="800" dirty="0"/>
              <a:t>». </a:t>
            </a:r>
            <a:r>
              <a:rPr lang="ru-RU" sz="800" dirty="0"/>
              <a:t>Это единственная база данных, где журналы </a:t>
            </a:r>
            <a:r>
              <a:rPr lang="en-US" sz="800" dirty="0"/>
              <a:t>AEA </a:t>
            </a:r>
            <a:r>
              <a:rPr lang="ru-RU" sz="800" dirty="0"/>
              <a:t>представлены самыми свежими номерами, без эмбарго.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5301473" y="4803914"/>
            <a:ext cx="125887" cy="27964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4" name="Picture 20" descr="https://towardsmaturity.org/wp-content/uploads/2017/02/EP_full_colou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218" y="1392055"/>
            <a:ext cx="2117107" cy="78609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Блок-схема: альтернативный процесс 28"/>
          <p:cNvSpPr/>
          <p:nvPr/>
        </p:nvSpPr>
        <p:spPr>
          <a:xfrm>
            <a:off x="6005959" y="2433185"/>
            <a:ext cx="2587623" cy="124432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Содержит более 120 текущих и несколько десятков архивных (</a:t>
            </a:r>
            <a:r>
              <a:rPr lang="ru-RU" sz="800" dirty="0" err="1"/>
              <a:t>непродолжающихся</a:t>
            </a:r>
            <a:r>
              <a:rPr lang="ru-RU" sz="800" dirty="0"/>
              <a:t>) журналов издательства </a:t>
            </a:r>
            <a:r>
              <a:rPr lang="ru-RU" sz="800" dirty="0" err="1"/>
              <a:t>Emerald</a:t>
            </a:r>
            <a:r>
              <a:rPr lang="ru-RU" sz="800" dirty="0"/>
              <a:t> (</a:t>
            </a:r>
            <a:r>
              <a:rPr lang="ru-RU" sz="800" dirty="0" err="1"/>
              <a:t>бывш</a:t>
            </a:r>
            <a:r>
              <a:rPr lang="ru-RU" sz="800" dirty="0"/>
              <a:t>. MCB </a:t>
            </a:r>
            <a:r>
              <a:rPr lang="ru-RU" sz="800" dirty="0" err="1"/>
              <a:t>University</a:t>
            </a:r>
            <a:r>
              <a:rPr lang="ru-RU" sz="800" dirty="0"/>
              <a:t> </a:t>
            </a:r>
            <a:r>
              <a:rPr lang="ru-RU" sz="800" dirty="0" err="1"/>
              <a:t>Press</a:t>
            </a:r>
            <a:r>
              <a:rPr lang="ru-RU" sz="800" dirty="0"/>
              <a:t>). </a:t>
            </a:r>
            <a:r>
              <a:rPr lang="ru-RU" sz="800" dirty="0" err="1"/>
              <a:t>Emerald</a:t>
            </a:r>
            <a:r>
              <a:rPr lang="ru-RU" sz="800" dirty="0"/>
              <a:t> считается лидером на рынке профессиональных периодических изданий по бизнесу и менеджменту, в частности среди его журналов — известные «</a:t>
            </a:r>
            <a:r>
              <a:rPr lang="ru-RU" sz="800" dirty="0" err="1">
                <a:hlinkClick r:id="rId11"/>
              </a:rPr>
              <a:t>European</a:t>
            </a:r>
            <a:r>
              <a:rPr lang="ru-RU" sz="800" dirty="0">
                <a:hlinkClick r:id="rId11"/>
              </a:rPr>
              <a:t> </a:t>
            </a:r>
            <a:r>
              <a:rPr lang="ru-RU" sz="800" dirty="0" err="1">
                <a:hlinkClick r:id="rId11"/>
              </a:rPr>
              <a:t>Journal</a:t>
            </a:r>
            <a:r>
              <a:rPr lang="ru-RU" sz="800" dirty="0">
                <a:hlinkClick r:id="rId11"/>
              </a:rPr>
              <a:t> </a:t>
            </a:r>
            <a:r>
              <a:rPr lang="ru-RU" sz="800" dirty="0" err="1">
                <a:hlinkClick r:id="rId11"/>
              </a:rPr>
              <a:t>of</a:t>
            </a:r>
            <a:r>
              <a:rPr lang="ru-RU" sz="800" dirty="0">
                <a:hlinkClick r:id="rId11"/>
              </a:rPr>
              <a:t> </a:t>
            </a:r>
            <a:r>
              <a:rPr lang="ru-RU" sz="800" dirty="0" err="1">
                <a:hlinkClick r:id="rId11"/>
              </a:rPr>
              <a:t>Marketing</a:t>
            </a:r>
            <a:r>
              <a:rPr lang="ru-RU" sz="800" dirty="0"/>
              <a:t>» и «</a:t>
            </a:r>
            <a:r>
              <a:rPr lang="ru-RU" sz="800" dirty="0" err="1">
                <a:hlinkClick r:id="rId12"/>
              </a:rPr>
              <a:t>The</a:t>
            </a:r>
            <a:r>
              <a:rPr lang="ru-RU" sz="800" dirty="0">
                <a:hlinkClick r:id="rId12"/>
              </a:rPr>
              <a:t> TQM </a:t>
            </a:r>
            <a:r>
              <a:rPr lang="ru-RU" sz="800" dirty="0" err="1">
                <a:hlinkClick r:id="rId12"/>
              </a:rPr>
              <a:t>Journal</a:t>
            </a:r>
            <a:r>
              <a:rPr lang="ru-RU" sz="800" dirty="0"/>
              <a:t>». Временной охват для большинства журналов — с самого первого выпуска по настоящее время, без эмбарго.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7246505" y="2166124"/>
            <a:ext cx="106532" cy="25288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6807" y="433656"/>
            <a:ext cx="6476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+mn-lt"/>
              </a:rPr>
              <a:t>ЭЛЕКТРОННЫЕ РЕСУРСЫ </a:t>
            </a:r>
            <a:r>
              <a:rPr lang="ru-RU" altLang="ru-RU" dirty="0" smtClean="0">
                <a:solidFill>
                  <a:schemeClr val="bg1"/>
                </a:solidFill>
                <a:latin typeface="+mn-lt"/>
              </a:rPr>
              <a:t>БИБЛИОТЕКИ: ЭЛЕКТРОННЫЕ КНИГИ</a:t>
            </a:r>
          </a:p>
          <a:p>
            <a:r>
              <a:rPr lang="ru-RU" altLang="ru-RU" dirty="0" smtClean="0">
                <a:solidFill>
                  <a:schemeClr val="bg1"/>
                </a:solidFill>
                <a:latin typeface="+mn-lt"/>
              </a:rPr>
              <a:t>(с полным списком можно ознакомиться на сайте Библиотеки)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https://rcclibrary.wikispaces.com/file/view/ebrary100-horiz.gif/140435719/ebrary100-hori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4" y="1360695"/>
            <a:ext cx="2438400" cy="9810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205281" y="2581090"/>
            <a:ext cx="2337786" cy="140325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Более 110 тыс. полнотекстовых книг по различным дисциплинам, с особым акцентом на общественные науки, экономику, бизнес. Кроме того, представлены: прикладная информатика, политология, социология, художественная литература, филология. </a:t>
            </a:r>
            <a:r>
              <a:rPr lang="ru-RU" sz="800" dirty="0" err="1"/>
              <a:t>Бoльшая</a:t>
            </a:r>
            <a:r>
              <a:rPr lang="ru-RU" sz="800" dirty="0"/>
              <a:t> часть книг выпущена за последние 7–9 лет крупными академическими издательствами: </a:t>
            </a:r>
            <a:r>
              <a:rPr lang="ru-RU" sz="800" dirty="0" err="1"/>
              <a:t>Cambridge</a:t>
            </a:r>
            <a:r>
              <a:rPr lang="ru-RU" sz="800" dirty="0"/>
              <a:t> </a:t>
            </a:r>
            <a:r>
              <a:rPr lang="ru-RU" sz="800" dirty="0" err="1"/>
              <a:t>University</a:t>
            </a:r>
            <a:r>
              <a:rPr lang="ru-RU" sz="800" dirty="0"/>
              <a:t> </a:t>
            </a:r>
            <a:r>
              <a:rPr lang="ru-RU" sz="800" dirty="0" err="1"/>
              <a:t>Press</a:t>
            </a:r>
            <a:r>
              <a:rPr lang="ru-RU" sz="800" dirty="0"/>
              <a:t>, </a:t>
            </a:r>
            <a:r>
              <a:rPr lang="ru-RU" sz="800" dirty="0" err="1"/>
              <a:t>John</a:t>
            </a:r>
            <a:r>
              <a:rPr lang="ru-RU" sz="800" dirty="0"/>
              <a:t> </a:t>
            </a:r>
            <a:r>
              <a:rPr lang="ru-RU" sz="800" dirty="0" err="1"/>
              <a:t>Wiley</a:t>
            </a:r>
            <a:r>
              <a:rPr lang="ru-RU" sz="800" dirty="0"/>
              <a:t> &amp; </a:t>
            </a:r>
            <a:r>
              <a:rPr lang="ru-RU" sz="800" dirty="0" err="1"/>
              <a:t>Sons</a:t>
            </a:r>
            <a:r>
              <a:rPr lang="ru-RU" sz="800" dirty="0"/>
              <a:t>, </a:t>
            </a:r>
            <a:r>
              <a:rPr lang="ru-RU" sz="800" dirty="0" err="1"/>
              <a:t>Palgrave</a:t>
            </a:r>
            <a:r>
              <a:rPr lang="ru-RU" sz="800" dirty="0"/>
              <a:t> </a:t>
            </a:r>
            <a:r>
              <a:rPr lang="ru-RU" sz="800" dirty="0" err="1"/>
              <a:t>MacMillan</a:t>
            </a:r>
            <a:r>
              <a:rPr lang="ru-RU" sz="800" dirty="0"/>
              <a:t>, </a:t>
            </a:r>
            <a:r>
              <a:rPr lang="ru-RU" sz="800" dirty="0" err="1"/>
              <a:t>Routledge</a:t>
            </a:r>
            <a:r>
              <a:rPr lang="ru-RU" sz="800" dirty="0"/>
              <a:t>, </a:t>
            </a:r>
            <a:r>
              <a:rPr lang="ru-RU" sz="800" dirty="0" err="1"/>
              <a:t>Elsevier</a:t>
            </a:r>
            <a:r>
              <a:rPr lang="ru-RU" sz="800" dirty="0"/>
              <a:t> </a:t>
            </a:r>
            <a:r>
              <a:rPr lang="ru-RU" sz="800" dirty="0" err="1"/>
              <a:t>Science</a:t>
            </a:r>
            <a:r>
              <a:rPr lang="ru-RU" sz="800" dirty="0"/>
              <a:t> и др.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285128" y="2359148"/>
            <a:ext cx="106532" cy="22194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www.ef.uni-lj.si/media/image/CEK/logotipi_informacijski_viri/logo_oxford_scholarship_on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891" y="4230966"/>
            <a:ext cx="2736622" cy="48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6" y="4265846"/>
            <a:ext cx="2547652" cy="50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https://blog.library.villanova.edu/wp-content/uploads/2015/01/OH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26" y="4254038"/>
            <a:ext cx="2657475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3178206" y="5078027"/>
            <a:ext cx="2611629" cy="98542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Более 8000 книг издательства «</a:t>
            </a:r>
            <a:r>
              <a:rPr lang="ru-RU" sz="800" dirty="0" err="1"/>
              <a:t>Oxford</a:t>
            </a:r>
            <a:r>
              <a:rPr lang="ru-RU" sz="800" dirty="0"/>
              <a:t> </a:t>
            </a:r>
            <a:r>
              <a:rPr lang="ru-RU" sz="800" dirty="0" err="1"/>
              <a:t>University</a:t>
            </a:r>
            <a:r>
              <a:rPr lang="ru-RU" sz="800" dirty="0"/>
              <a:t> </a:t>
            </a:r>
            <a:r>
              <a:rPr lang="ru-RU" sz="800" dirty="0" err="1"/>
              <a:t>Press</a:t>
            </a:r>
            <a:r>
              <a:rPr lang="ru-RU" sz="800" dirty="0"/>
              <a:t>», с тематическими блоками по </a:t>
            </a:r>
            <a:r>
              <a:rPr lang="ru-RU" sz="800" dirty="0">
                <a:hlinkClick r:id="rId7"/>
              </a:rPr>
              <a:t>экономике/финансам</a:t>
            </a:r>
            <a:r>
              <a:rPr lang="ru-RU" sz="800" dirty="0"/>
              <a:t>, </a:t>
            </a:r>
            <a:r>
              <a:rPr lang="ru-RU" sz="800" dirty="0">
                <a:hlinkClick r:id="rId8"/>
              </a:rPr>
              <a:t>бизнесу и менеджменту</a:t>
            </a:r>
            <a:r>
              <a:rPr lang="ru-RU" sz="800" dirty="0"/>
              <a:t>, </a:t>
            </a:r>
            <a:r>
              <a:rPr lang="ru-RU" sz="800" dirty="0">
                <a:hlinkClick r:id="rId9"/>
              </a:rPr>
              <a:t>политологии</a:t>
            </a:r>
            <a:r>
              <a:rPr lang="ru-RU" sz="800" dirty="0"/>
              <a:t>, </a:t>
            </a:r>
            <a:r>
              <a:rPr lang="ru-RU" sz="800" dirty="0">
                <a:hlinkClick r:id="rId10"/>
              </a:rPr>
              <a:t>праву</a:t>
            </a:r>
            <a:r>
              <a:rPr lang="ru-RU" sz="800" dirty="0"/>
              <a:t>, </a:t>
            </a:r>
            <a:r>
              <a:rPr lang="ru-RU" sz="800" dirty="0">
                <a:hlinkClick r:id="rId11"/>
              </a:rPr>
              <a:t>математике</a:t>
            </a:r>
            <a:r>
              <a:rPr lang="ru-RU" sz="800" dirty="0"/>
              <a:t>, </a:t>
            </a:r>
            <a:r>
              <a:rPr lang="ru-RU" sz="800" dirty="0">
                <a:hlinkClick r:id="rId12"/>
              </a:rPr>
              <a:t>психологии</a:t>
            </a:r>
            <a:r>
              <a:rPr lang="ru-RU" sz="800" dirty="0"/>
              <a:t>, </a:t>
            </a:r>
            <a:r>
              <a:rPr lang="ru-RU" sz="800" dirty="0">
                <a:hlinkClick r:id="rId13"/>
              </a:rPr>
              <a:t>философии</a:t>
            </a:r>
            <a:r>
              <a:rPr lang="ru-RU" sz="800" dirty="0"/>
              <a:t>, </a:t>
            </a:r>
            <a:r>
              <a:rPr lang="ru-RU" sz="800" dirty="0">
                <a:hlinkClick r:id="rId14"/>
              </a:rPr>
              <a:t>религии</a:t>
            </a:r>
            <a:r>
              <a:rPr lang="ru-RU" sz="800" dirty="0"/>
              <a:t> и </a:t>
            </a:r>
            <a:r>
              <a:rPr lang="ru-RU" sz="800" dirty="0">
                <a:hlinkClick r:id="rId15"/>
              </a:rPr>
              <a:t>истории</a:t>
            </a:r>
            <a:r>
              <a:rPr lang="ru-RU" sz="800" dirty="0"/>
              <a:t>. Все книги представлены в полном тексте, более половины из них вышли в последние шесть лет.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983550" y="4998128"/>
            <a:ext cx="2733151" cy="124287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Более 340 справочников серии </a:t>
            </a:r>
            <a:r>
              <a:rPr lang="ru-RU" sz="800" dirty="0" err="1"/>
              <a:t>Oxford</a:t>
            </a:r>
            <a:r>
              <a:rPr lang="ru-RU" sz="800" dirty="0"/>
              <a:t> </a:t>
            </a:r>
            <a:r>
              <a:rPr lang="ru-RU" sz="800" dirty="0" err="1"/>
              <a:t>Handbooks</a:t>
            </a:r>
            <a:r>
              <a:rPr lang="ru-RU" sz="800" dirty="0"/>
              <a:t> дают полное раскрытие какой-либо тематики, излагая историю вопроса, понятийный аппарат и возникающие проблемы, текущие дискуссии и перспективы развития заявленного предмета. Они похожи на развернутую в целую книгу энциклопедическую статью. Представлены справочники по бизнесу и менеджменту, экономике и финансам, политологии, психологии, праву, философии и религии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05281" y="5016622"/>
            <a:ext cx="2733151" cy="110822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Коллекция энциклопедий </a:t>
            </a:r>
            <a:r>
              <a:rPr lang="en-US" sz="800" b="1" dirty="0"/>
              <a:t>Oxford Reference Online Premium</a:t>
            </a:r>
            <a:r>
              <a:rPr lang="en-US" sz="800" dirty="0"/>
              <a:t> </a:t>
            </a:r>
            <a:r>
              <a:rPr lang="ru-RU" sz="800" dirty="0"/>
              <a:t>состоит из электронных версий более чем 220-ти Оксфордских энциклопедий, справочников и словарей. Тематика книг самая разнообразная: в частности представлены </a:t>
            </a:r>
            <a:r>
              <a:rPr lang="ru-RU" sz="800" dirty="0" smtClean="0"/>
              <a:t>ряд словарей </a:t>
            </a:r>
            <a:r>
              <a:rPr lang="ru-RU" sz="800" dirty="0"/>
              <a:t>по языку, справочники по Интернет, информатике, истории, литературе, медицине, политологии, математике, статистике и т. д.</a:t>
            </a:r>
          </a:p>
        </p:txBody>
      </p:sp>
      <p:pic>
        <p:nvPicPr>
          <p:cNvPr id="18" name="Picture 2" descr="https://blog.sciencedirect.com/sites/default/themes/mythemes/acq_my_theme/images/sd-blog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65" y="1583743"/>
            <a:ext cx="3045604" cy="5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Блок-схема: альтернативный процесс 18"/>
          <p:cNvSpPr/>
          <p:nvPr/>
        </p:nvSpPr>
        <p:spPr>
          <a:xfrm>
            <a:off x="3178206" y="2470119"/>
            <a:ext cx="2611629" cy="130530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Около 3000 томов полнотекстовых книг издательства Эльзевир, в том числе по финансам (более 150 книг), бизнесу и менеджменту (более 500 книг), компьютерным наукам (более 870 книг), математике (более 1020 книг) и психологии (более 360 книг). Также, в частности, представлены 29 многотомных справочников (</a:t>
            </a:r>
            <a:r>
              <a:rPr lang="ru-RU" sz="800" dirty="0" err="1"/>
              <a:t>Handbooks</a:t>
            </a:r>
            <a:r>
              <a:rPr lang="ru-RU" sz="800" dirty="0"/>
              <a:t>) по различным разделам экономики и </a:t>
            </a:r>
            <a:r>
              <a:rPr lang="ru-RU" sz="800" dirty="0">
                <a:hlinkClick r:id="rId17"/>
              </a:rPr>
              <a:t>энциклопедии</a:t>
            </a:r>
            <a:r>
              <a:rPr lang="ru-RU" sz="800" dirty="0"/>
              <a:t> по психологии, общественным наукам, образованию и археологии. </a:t>
            </a:r>
          </a:p>
        </p:txBody>
      </p:sp>
      <p:pic>
        <p:nvPicPr>
          <p:cNvPr id="2059" name="Picture 11" descr="http://s3.amazonaws.com/libapps/customers/90/images/logo_books24x7new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61" y="1433461"/>
            <a:ext cx="1938599" cy="1077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6329779" y="2732403"/>
            <a:ext cx="2210539" cy="103641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Содержит четыре коллекции полнотекстовых книг: по бизнесу, финансам, информационным технологиям и техническим наукам, всего более 29 тыс. изданий. Представлены материалы ведущих издательств (в частности, </a:t>
            </a:r>
            <a:r>
              <a:rPr lang="ru-RU" sz="800" dirty="0" err="1"/>
              <a:t>Elsevier</a:t>
            </a:r>
            <a:r>
              <a:rPr lang="ru-RU" sz="800" dirty="0"/>
              <a:t>, </a:t>
            </a:r>
            <a:r>
              <a:rPr lang="ru-RU" sz="800" dirty="0" err="1"/>
              <a:t>John</a:t>
            </a:r>
            <a:r>
              <a:rPr lang="ru-RU" sz="800" dirty="0"/>
              <a:t> </a:t>
            </a:r>
            <a:r>
              <a:rPr lang="ru-RU" sz="800" dirty="0" err="1"/>
              <a:t>Wiley</a:t>
            </a:r>
            <a:r>
              <a:rPr lang="ru-RU" sz="800" dirty="0"/>
              <a:t> &amp; </a:t>
            </a:r>
            <a:r>
              <a:rPr lang="ru-RU" sz="800" dirty="0" err="1"/>
              <a:t>Sons</a:t>
            </a:r>
            <a:r>
              <a:rPr lang="ru-RU" sz="800" dirty="0"/>
              <a:t>, IBM </a:t>
            </a:r>
            <a:r>
              <a:rPr lang="ru-RU" sz="800" dirty="0" err="1"/>
              <a:t>Press</a:t>
            </a:r>
            <a:r>
              <a:rPr lang="ru-RU" sz="800" dirty="0"/>
              <a:t>, </a:t>
            </a:r>
            <a:r>
              <a:rPr lang="ru-RU" sz="800" dirty="0" err="1"/>
              <a:t>Cisco</a:t>
            </a:r>
            <a:r>
              <a:rPr lang="ru-RU" sz="800" dirty="0"/>
              <a:t> </a:t>
            </a:r>
            <a:r>
              <a:rPr lang="ru-RU" sz="800" dirty="0" err="1"/>
              <a:t>Press</a:t>
            </a:r>
            <a:r>
              <a:rPr lang="ru-RU" sz="800" dirty="0"/>
              <a:t>, OUP, CUP и др.).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4345696" y="2121763"/>
            <a:ext cx="124505" cy="31901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398963" y="4713240"/>
            <a:ext cx="112853" cy="34633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391660" y="4775435"/>
            <a:ext cx="106532" cy="22194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334697" y="2510461"/>
            <a:ext cx="106532" cy="22194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327861" y="4776186"/>
            <a:ext cx="106532" cy="22194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0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6808" y="433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 smtClean="0">
                <a:solidFill>
                  <a:schemeClr val="bg1"/>
                </a:solidFill>
                <a:latin typeface="+mn-lt"/>
              </a:rPr>
              <a:t>ДОСТУП К ЭЛЕКТРОННЫМ РЕСУРСАМ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Двойная волна 3"/>
          <p:cNvSpPr/>
          <p:nvPr/>
        </p:nvSpPr>
        <p:spPr>
          <a:xfrm>
            <a:off x="1350884" y="3236913"/>
            <a:ext cx="6542843" cy="914400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altLang="ru-RU" sz="1600" dirty="0">
                <a:solidFill>
                  <a:srgbClr val="003F82"/>
                </a:solidFill>
              </a:rPr>
              <a:t>Доступ без логин и пароля ко всем электронным ресурсам осуществляется </a:t>
            </a:r>
            <a:r>
              <a:rPr lang="ru-RU" altLang="ru-RU" sz="1600" dirty="0" smtClean="0">
                <a:solidFill>
                  <a:srgbClr val="003F82"/>
                </a:solidFill>
              </a:rPr>
              <a:t>через компьютеры </a:t>
            </a:r>
            <a:r>
              <a:rPr lang="ru-RU" altLang="ru-RU" sz="1600" dirty="0" err="1" smtClean="0">
                <a:solidFill>
                  <a:srgbClr val="003F82"/>
                </a:solidFill>
              </a:rPr>
              <a:t>Медиатеки</a:t>
            </a:r>
            <a:r>
              <a:rPr lang="ru-RU" altLang="ru-RU" sz="1600" dirty="0" smtClean="0">
                <a:solidFill>
                  <a:srgbClr val="003F82"/>
                </a:solidFill>
              </a:rPr>
              <a:t>  (</a:t>
            </a:r>
            <a:r>
              <a:rPr lang="ru-RU" altLang="ru-RU" sz="1600" dirty="0" err="1" smtClean="0">
                <a:solidFill>
                  <a:srgbClr val="003F82"/>
                </a:solidFill>
              </a:rPr>
              <a:t>ул.Мясницкая</a:t>
            </a:r>
            <a:r>
              <a:rPr lang="ru-RU" altLang="ru-RU" sz="1600" dirty="0" smtClean="0">
                <a:solidFill>
                  <a:srgbClr val="003F82"/>
                </a:solidFill>
              </a:rPr>
              <a:t>, д.20)</a:t>
            </a:r>
            <a:endParaRPr lang="ru-RU" sz="1600" dirty="0">
              <a:solidFill>
                <a:srgbClr val="003F82"/>
              </a:solidFill>
            </a:endParaRPr>
          </a:p>
        </p:txBody>
      </p:sp>
      <p:sp>
        <p:nvSpPr>
          <p:cNvPr id="10" name="Двойная волна 9"/>
          <p:cNvSpPr/>
          <p:nvPr/>
        </p:nvSpPr>
        <p:spPr>
          <a:xfrm>
            <a:off x="1337568" y="1983581"/>
            <a:ext cx="6542843" cy="914400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altLang="ru-RU" sz="1600" dirty="0">
                <a:solidFill>
                  <a:srgbClr val="003F82"/>
                </a:solidFill>
              </a:rPr>
              <a:t>Доступ без </a:t>
            </a:r>
            <a:r>
              <a:rPr lang="ru-RU" altLang="ru-RU" sz="1600" dirty="0" smtClean="0">
                <a:solidFill>
                  <a:srgbClr val="003F82"/>
                </a:solidFill>
              </a:rPr>
              <a:t>логин </a:t>
            </a:r>
            <a:r>
              <a:rPr lang="ru-RU" altLang="ru-RU" sz="1600" dirty="0">
                <a:solidFill>
                  <a:srgbClr val="003F82"/>
                </a:solidFill>
              </a:rPr>
              <a:t>и </a:t>
            </a:r>
            <a:r>
              <a:rPr lang="ru-RU" altLang="ru-RU" sz="1600" dirty="0" smtClean="0">
                <a:solidFill>
                  <a:srgbClr val="003F82"/>
                </a:solidFill>
              </a:rPr>
              <a:t>пароля ко </a:t>
            </a:r>
            <a:r>
              <a:rPr lang="ru-RU" altLang="ru-RU" sz="1600" dirty="0">
                <a:solidFill>
                  <a:srgbClr val="003F82"/>
                </a:solidFill>
              </a:rPr>
              <a:t>всем электронным ресурсам осуществляется с любого компьютера НИУ ВШЭ, работающего через локальную сеть или </a:t>
            </a:r>
            <a:r>
              <a:rPr lang="en-US" altLang="ru-RU" sz="1600" dirty="0" smtClean="0">
                <a:solidFill>
                  <a:srgbClr val="003F82"/>
                </a:solidFill>
              </a:rPr>
              <a:t>Wi-Fi</a:t>
            </a:r>
            <a:r>
              <a:rPr lang="ru-RU" altLang="ru-RU" sz="1600" dirty="0" smtClean="0">
                <a:solidFill>
                  <a:srgbClr val="003F82"/>
                </a:solidFill>
              </a:rPr>
              <a:t>.</a:t>
            </a:r>
            <a:endParaRPr lang="ru-RU" sz="1600" dirty="0">
              <a:solidFill>
                <a:srgbClr val="003F82"/>
              </a:solidFill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1337567" y="4543410"/>
            <a:ext cx="6542843" cy="914400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rgbClr val="003F82"/>
                </a:solidFill>
              </a:rPr>
              <a:t>Для удаленного доступа к электронным ресурсам необходимо получить логин и пароль (</a:t>
            </a:r>
            <a:r>
              <a:rPr lang="ru-RU" altLang="ru-RU" sz="1600" dirty="0" err="1" smtClean="0">
                <a:solidFill>
                  <a:srgbClr val="003F82"/>
                </a:solidFill>
              </a:rPr>
              <a:t>см.дальше</a:t>
            </a:r>
            <a:r>
              <a:rPr lang="ru-RU" altLang="ru-RU" sz="1600" dirty="0" smtClean="0">
                <a:solidFill>
                  <a:srgbClr val="003F82"/>
                </a:solidFill>
              </a:rPr>
              <a:t>)</a:t>
            </a:r>
            <a:endParaRPr lang="ru-RU" sz="1600" dirty="0">
              <a:solidFill>
                <a:srgbClr val="00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2622" y="492684"/>
            <a:ext cx="7026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bg1"/>
                </a:solidFill>
                <a:latin typeface="+mn-lt"/>
              </a:rPr>
              <a:t>ПОЛУЧЕНИЕ УДАЛЕННОГО ДОСТУПА К ЭЛЕКТРОННЫМ РЕСУРСАМ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559" y="1618385"/>
            <a:ext cx="7391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ПОЛУЧЕНИЯ УДАЛЕННОГО ДОСТУПА К ЭЛЕКТРОННЫМ РЕСУРСАМ ВАМ НЕОБХОДИМО:</a:t>
            </a:r>
            <a:endParaRPr lang="ru-RU" sz="20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98990" y="2326271"/>
            <a:ext cx="7066626" cy="64774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3F82"/>
                </a:solidFill>
              </a:rPr>
              <a:t>быть записанным в библиотеку и не иметь задолженностей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798990" y="3967163"/>
            <a:ext cx="7066626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rgbClr val="003F82"/>
                </a:solidFill>
              </a:rPr>
              <a:t>ознакомиться с Регламентом </a:t>
            </a:r>
            <a:r>
              <a:rPr lang="ru-RU" sz="1600" dirty="0" smtClean="0">
                <a:solidFill>
                  <a:srgbClr val="003F82"/>
                </a:solidFill>
              </a:rPr>
              <a:t>получения </a:t>
            </a:r>
            <a:r>
              <a:rPr lang="ru-RU" sz="1600" dirty="0">
                <a:solidFill>
                  <a:srgbClr val="003F82"/>
                </a:solidFill>
              </a:rPr>
              <a:t>удаленного доступа и отправить регистрационную форму;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798990" y="2933891"/>
            <a:ext cx="7066626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rgbClr val="003F82"/>
                </a:solidFill>
              </a:rPr>
              <a:t>зайти на страницу «Порядок получения удаленного доступа к электронным ресурсам НИУ ВШЭ» (вкладка «электронные ресурсы на сайте Библиотеки  www.library.hse.ru);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98990" y="5000435"/>
            <a:ext cx="7066626" cy="129232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200" dirty="0">
                <a:solidFill>
                  <a:srgbClr val="003F82"/>
                </a:solidFill>
                <a:latin typeface="Verdana" pitchFamily="34" charset="0"/>
              </a:rPr>
              <a:t>Вы получите письмо с логином, паролем и инструкциями по активации. Если при записи в библиотеку Вы указали свой </a:t>
            </a:r>
            <a:r>
              <a:rPr lang="en-US" altLang="ru-RU" sz="1200" dirty="0">
                <a:solidFill>
                  <a:srgbClr val="003F82"/>
                </a:solidFill>
                <a:latin typeface="Verdana" pitchFamily="34" charset="0"/>
              </a:rPr>
              <a:t>email </a:t>
            </a:r>
            <a:r>
              <a:rPr lang="ru-RU" altLang="ru-RU" sz="1200" dirty="0">
                <a:solidFill>
                  <a:srgbClr val="003F82"/>
                </a:solidFill>
                <a:latin typeface="Verdana" pitchFamily="34" charset="0"/>
              </a:rPr>
              <a:t>и он совпадает с </a:t>
            </a:r>
            <a:r>
              <a:rPr lang="en-US" altLang="ru-RU" sz="1200" dirty="0">
                <a:solidFill>
                  <a:srgbClr val="003F82"/>
                </a:solidFill>
                <a:latin typeface="Verdana" pitchFamily="34" charset="0"/>
              </a:rPr>
              <a:t>email</a:t>
            </a:r>
            <a:r>
              <a:rPr lang="ru-RU" altLang="ru-RU" sz="1200" dirty="0">
                <a:solidFill>
                  <a:srgbClr val="003F82"/>
                </a:solidFill>
                <a:latin typeface="Verdana" pitchFamily="34" charset="0"/>
              </a:rPr>
              <a:t>, указанным при регистрации, Ваш аккаунт будет активирован. В ином случае для активации надо будет прийти лично в указанный в письме кабинет с паспортом и читательским билетом</a:t>
            </a:r>
          </a:p>
        </p:txBody>
      </p:sp>
    </p:spTree>
    <p:extLst>
      <p:ext uri="{BB962C8B-B14F-4D97-AF65-F5344CB8AC3E}">
        <p14:creationId xmlns:p14="http://schemas.microsoft.com/office/powerpoint/2010/main" val="16399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2622" y="492684"/>
            <a:ext cx="7026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ПРАВИЛА ПОЛЬЗОВАНИЯ ЭЛЕКТРОННЫМИ РЕСУРСАМИ 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Пятиугольник 1"/>
          <p:cNvSpPr/>
          <p:nvPr/>
        </p:nvSpPr>
        <p:spPr>
          <a:xfrm>
            <a:off x="958788" y="1606857"/>
            <a:ext cx="7341833" cy="72796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altLang="ru-RU" sz="1200" dirty="0">
                <a:solidFill>
                  <a:srgbClr val="003F82"/>
                </a:solidFill>
              </a:rPr>
              <a:t>З</a:t>
            </a:r>
            <a:r>
              <a:rPr lang="ru-RU" altLang="ru-RU" sz="1200" dirty="0" smtClean="0">
                <a:solidFill>
                  <a:srgbClr val="003F82"/>
                </a:solidFill>
              </a:rPr>
              <a:t>апрещается </a:t>
            </a:r>
            <a:r>
              <a:rPr lang="ru-RU" altLang="ru-RU" sz="1200" dirty="0">
                <a:solidFill>
                  <a:srgbClr val="003F82"/>
                </a:solidFill>
              </a:rPr>
              <a:t>осуществлять «сплошное копирование» материалов (в частности, всех статей одного номера журнала, всех глав одной электронной книги и ли всех результатов поискового запроса) или создавать значительную по числу или объему копию материалов на электронном или печатном носителе, в том числе содержимого электронного библиотечного </a:t>
            </a:r>
            <a:r>
              <a:rPr lang="ru-RU" altLang="ru-RU" sz="1200" dirty="0" smtClean="0">
                <a:solidFill>
                  <a:srgbClr val="003F82"/>
                </a:solidFill>
              </a:rPr>
              <a:t>ресурса.</a:t>
            </a:r>
            <a:endParaRPr lang="ru-RU" altLang="ru-RU" sz="1200" dirty="0">
              <a:solidFill>
                <a:srgbClr val="003F82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958788" y="2415626"/>
            <a:ext cx="7341833" cy="72796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altLang="ru-RU" sz="1200" dirty="0" smtClean="0">
                <a:solidFill>
                  <a:srgbClr val="003F82"/>
                </a:solidFill>
              </a:rPr>
              <a:t>Запрещается </a:t>
            </a:r>
            <a:r>
              <a:rPr lang="ru-RU" altLang="ru-RU" sz="1200" dirty="0">
                <a:solidFill>
                  <a:srgbClr val="003F82"/>
                </a:solidFill>
              </a:rPr>
              <a:t>использовать «программы-роботы», т.е. программы, выполняющие автоматически, или по заданному расписанию какие-либо действия, аналогичные действиям пользователя, в том числе поиск, открытие или загрузку материалов с сайтов электронных библиотечных </a:t>
            </a:r>
            <a:r>
              <a:rPr lang="ru-RU" altLang="ru-RU" sz="1200" dirty="0" smtClean="0">
                <a:solidFill>
                  <a:srgbClr val="003F82"/>
                </a:solidFill>
              </a:rPr>
              <a:t>ресурсов. </a:t>
            </a:r>
            <a:endParaRPr lang="ru-RU" altLang="ru-RU" sz="1200" dirty="0">
              <a:solidFill>
                <a:srgbClr val="003F82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958786" y="3215195"/>
            <a:ext cx="7341833" cy="72796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altLang="ru-RU" sz="1200" dirty="0" smtClean="0">
                <a:solidFill>
                  <a:srgbClr val="003F82"/>
                </a:solidFill>
              </a:rPr>
              <a:t>Запрещается </a:t>
            </a:r>
            <a:r>
              <a:rPr lang="ru-RU" altLang="ru-RU" sz="1200" dirty="0">
                <a:solidFill>
                  <a:srgbClr val="003F82"/>
                </a:solidFill>
              </a:rPr>
              <a:t>использовать электронные библиотечные ресурсы и материалы за пределами исследовательской или аналитической цели, а также не в связи с подготовкой публикаций, статей и иных материалов, в том числе для цели продажи/перепродажи загруженных материалов и с целью получения экономической выгоды в иной </a:t>
            </a:r>
            <a:r>
              <a:rPr lang="ru-RU" altLang="ru-RU" sz="1200" dirty="0" smtClean="0">
                <a:solidFill>
                  <a:srgbClr val="003F82"/>
                </a:solidFill>
              </a:rPr>
              <a:t>форме.</a:t>
            </a:r>
            <a:endParaRPr lang="ru-RU" sz="1200" dirty="0">
              <a:solidFill>
                <a:srgbClr val="003F82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958788" y="4042944"/>
            <a:ext cx="7341833" cy="45096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altLang="ru-RU" sz="1200" dirty="0" smtClean="0">
                <a:solidFill>
                  <a:srgbClr val="003F82"/>
                </a:solidFill>
              </a:rPr>
              <a:t>Запрещается </a:t>
            </a:r>
            <a:r>
              <a:rPr lang="ru-RU" altLang="ru-RU" sz="1200" dirty="0">
                <a:solidFill>
                  <a:srgbClr val="003F82"/>
                </a:solidFill>
              </a:rPr>
              <a:t>размещать материалы в открытом доступе в сети Интернет, в социальных сетях и на иных сайтах без разрешения правообладателей и иных поставщиков электронных библиотечных </a:t>
            </a:r>
            <a:r>
              <a:rPr lang="ru-RU" altLang="ru-RU" sz="1200" dirty="0" smtClean="0">
                <a:solidFill>
                  <a:srgbClr val="003F82"/>
                </a:solidFill>
              </a:rPr>
              <a:t>ресурсов.</a:t>
            </a:r>
            <a:r>
              <a:rPr lang="ru-RU" altLang="ru-RU" sz="1200" dirty="0">
                <a:solidFill>
                  <a:srgbClr val="003F82"/>
                </a:solidFill>
              </a:rPr>
              <a:t>	</a:t>
            </a:r>
            <a:endParaRPr lang="ru-RU" sz="1200" dirty="0">
              <a:solidFill>
                <a:srgbClr val="003F82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958785" y="4601915"/>
            <a:ext cx="7341833" cy="45096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ru-RU" sz="1200" dirty="0" smtClean="0">
              <a:solidFill>
                <a:srgbClr val="003F82"/>
              </a:solidFill>
            </a:endParaRPr>
          </a:p>
          <a:p>
            <a:pPr algn="ctr"/>
            <a:r>
              <a:rPr lang="ru-RU" altLang="ru-RU" sz="1200" dirty="0" smtClean="0">
                <a:solidFill>
                  <a:srgbClr val="003F82"/>
                </a:solidFill>
              </a:rPr>
              <a:t>Запрещается </a:t>
            </a:r>
            <a:r>
              <a:rPr lang="ru-RU" altLang="ru-RU" sz="1200" dirty="0">
                <a:solidFill>
                  <a:srgbClr val="003F82"/>
                </a:solidFill>
              </a:rPr>
              <a:t>распространять материалы посредством электронной почты или иных средств лицам, не имеющим доступ к электронным библиотечным ресурсам НИУ </a:t>
            </a:r>
            <a:r>
              <a:rPr lang="ru-RU" altLang="ru-RU" sz="1200" dirty="0" smtClean="0">
                <a:solidFill>
                  <a:srgbClr val="003F82"/>
                </a:solidFill>
              </a:rPr>
              <a:t>ВШЭ.</a:t>
            </a:r>
            <a:endParaRPr lang="ru-RU" altLang="ru-RU" sz="1200" dirty="0">
              <a:solidFill>
                <a:srgbClr val="003F82"/>
              </a:solidFill>
            </a:endParaRPr>
          </a:p>
          <a:p>
            <a:pPr lvl="0" algn="ctr"/>
            <a:r>
              <a:rPr lang="ru-RU" altLang="ru-RU" sz="1200" dirty="0" smtClean="0">
                <a:solidFill>
                  <a:srgbClr val="003F82"/>
                </a:solidFill>
              </a:rPr>
              <a:t>.</a:t>
            </a:r>
            <a:r>
              <a:rPr lang="ru-RU" altLang="ru-RU" sz="1200" dirty="0">
                <a:solidFill>
                  <a:srgbClr val="003F82"/>
                </a:solidFill>
              </a:rPr>
              <a:t>	</a:t>
            </a:r>
            <a:endParaRPr lang="ru-RU" sz="1200" dirty="0">
              <a:solidFill>
                <a:srgbClr val="003F8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241" y="5223637"/>
            <a:ext cx="653396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rgbClr val="003F8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К лицам, нарушившим </a:t>
            </a:r>
            <a:r>
              <a:rPr lang="ru-RU" sz="1600" dirty="0" smtClean="0">
                <a:solidFill>
                  <a:srgbClr val="003F8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Правила, </a:t>
            </a:r>
            <a:r>
              <a:rPr lang="ru-RU" sz="1600" dirty="0">
                <a:solidFill>
                  <a:srgbClr val="003F8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могут быть применены меры ответственности в соответствии с законодательством Российской Федерации и локальными нормативными актами НИУ ВШЭ.</a:t>
            </a:r>
            <a:endParaRPr lang="ru-RU" altLang="ru-RU" sz="1600" b="1" dirty="0">
              <a:solidFill>
                <a:srgbClr val="003F8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78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2236927"/>
            <a:ext cx="84199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ЧАСТО ЗАДАВАЕМЫЕ ВОПРОСЫ.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64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Облако 1"/>
          <p:cNvSpPr/>
          <p:nvPr/>
        </p:nvSpPr>
        <p:spPr>
          <a:xfrm>
            <a:off x="255588" y="1455938"/>
            <a:ext cx="2405849" cy="105644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386F"/>
                </a:solidFill>
              </a:rPr>
              <a:t>Утерян </a:t>
            </a:r>
          </a:p>
          <a:p>
            <a:pPr algn="ctr"/>
            <a:r>
              <a:rPr lang="ru-RU" dirty="0" smtClean="0">
                <a:solidFill>
                  <a:srgbClr val="21386F"/>
                </a:solidFill>
              </a:rPr>
              <a:t>читательский билет</a:t>
            </a:r>
            <a:endParaRPr lang="ru-RU" dirty="0">
              <a:solidFill>
                <a:srgbClr val="21386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2622" y="492684"/>
            <a:ext cx="7026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ЧТО ДЕЛАТЬ, ЕСЛИ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28117" y="1455938"/>
            <a:ext cx="4758432" cy="799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3F82"/>
                </a:solidFill>
              </a:rPr>
              <a:t>О</a:t>
            </a:r>
            <a:r>
              <a:rPr lang="ru-RU" sz="1200" dirty="0" smtClean="0">
                <a:solidFill>
                  <a:srgbClr val="003F82"/>
                </a:solidFill>
              </a:rPr>
              <a:t>братиться </a:t>
            </a:r>
            <a:r>
              <a:rPr lang="ru-RU" sz="1200" dirty="0">
                <a:solidFill>
                  <a:srgbClr val="003F82"/>
                </a:solidFill>
              </a:rPr>
              <a:t>в Библиотеку и получить дубликат читательского билета, предъявив студенческий билет (паспорт (только для учащихся Лицея НИУ ВШЭ), удостоверение аспиранта, докторанта, карточку выпускника/слушателя) или электронный пропуск работника.</a:t>
            </a: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2834939" y="2793609"/>
            <a:ext cx="1065320" cy="4846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255588" y="3601296"/>
            <a:ext cx="2405849" cy="105644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386F"/>
                </a:solidFill>
              </a:rPr>
              <a:t>Не могу найти необходимую книгу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83729" y="2513860"/>
            <a:ext cx="4847208" cy="9848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buFont typeface="Microsoft Sans Serif" pitchFamily="34" charset="0"/>
              <a:buChar char=" "/>
            </a:pPr>
            <a:endParaRPr lang="ru-RU" altLang="ru-RU" sz="1200" dirty="0">
              <a:solidFill>
                <a:srgbClr val="003F82"/>
              </a:solidFill>
            </a:endParaRPr>
          </a:p>
          <a:p>
            <a:pPr algn="ctr">
              <a:buFont typeface="Microsoft Sans Serif" pitchFamily="34" charset="0"/>
              <a:buChar char=" "/>
            </a:pPr>
            <a:r>
              <a:rPr lang="ru-RU" altLang="ru-RU" sz="1200" dirty="0">
                <a:solidFill>
                  <a:srgbClr val="003F82"/>
                </a:solidFill>
              </a:rPr>
              <a:t>Обратиться на абонемент, где было взято издание, и заменить его таким же или признанным Библиотекой равноценным. </a:t>
            </a:r>
          </a:p>
          <a:p>
            <a:pPr algn="ctr">
              <a:buFont typeface="Microsoft Sans Serif" pitchFamily="34" charset="0"/>
              <a:buChar char=" "/>
            </a:pPr>
            <a:r>
              <a:rPr lang="ru-RU" altLang="ru-RU" sz="1200" dirty="0">
                <a:solidFill>
                  <a:srgbClr val="003F82"/>
                </a:solidFill>
              </a:rPr>
              <a:t>Не затягивайте с решением вопроса о замене утерянной литературы, т.к.  пользование литературой сверх установленного срока является платной услугой.</a:t>
            </a:r>
          </a:p>
          <a:p>
            <a:pPr algn="ctr">
              <a:lnSpc>
                <a:spcPct val="80000"/>
              </a:lnSpc>
              <a:buFont typeface="Microsoft Sans Serif" pitchFamily="34" charset="0"/>
              <a:buChar char=" "/>
            </a:pPr>
            <a:endParaRPr lang="ru-RU" altLang="ru-RU" sz="1200" dirty="0">
              <a:solidFill>
                <a:srgbClr val="003F82"/>
              </a:solidFill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2842336" y="1706044"/>
            <a:ext cx="1065320" cy="4846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295152" y="2625726"/>
            <a:ext cx="2405849" cy="83656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386F"/>
                </a:solidFill>
              </a:rPr>
              <a:t>Утеряна книга</a:t>
            </a: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2815704" y="5135118"/>
            <a:ext cx="1091952" cy="4846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83729" y="3821560"/>
            <a:ext cx="4847208" cy="528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Microsoft Sans Serif" pitchFamily="34" charset="0"/>
              <a:buChar char=" "/>
            </a:pPr>
            <a:r>
              <a:rPr lang="ru-RU" altLang="ru-RU" sz="1200" dirty="0" smtClean="0">
                <a:solidFill>
                  <a:srgbClr val="003F82"/>
                </a:solidFill>
              </a:rPr>
              <a:t>Обратиться к дежурному библиотекарю.</a:t>
            </a:r>
            <a:endParaRPr lang="ru-RU" altLang="ru-RU" sz="1200" dirty="0">
              <a:solidFill>
                <a:srgbClr val="003F82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150535" y="4802819"/>
            <a:ext cx="2510902" cy="134052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srgbClr val="21386F"/>
                </a:solidFill>
              </a:rPr>
              <a:t>Нет необходимой учебной литературы</a:t>
            </a:r>
            <a:endParaRPr lang="ru-RU" dirty="0">
              <a:solidFill>
                <a:srgbClr val="21386F"/>
              </a:solidFill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2808307" y="3843354"/>
            <a:ext cx="1091952" cy="4846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31577" y="4768418"/>
            <a:ext cx="4847208" cy="11926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Microsoft Sans Serif" pitchFamily="34" charset="0"/>
              <a:buChar char=" "/>
            </a:pPr>
            <a:r>
              <a:rPr lang="ru-RU" altLang="ru-RU" sz="1200" dirty="0">
                <a:solidFill>
                  <a:srgbClr val="003F82"/>
                </a:solidFill>
              </a:rPr>
              <a:t>Обратиться к читающему курс преподавателю и попросить его оформить бланк заявки на закупку необходимой литературы</a:t>
            </a:r>
            <a:r>
              <a:rPr lang="ru-RU" altLang="ru-RU" sz="1200" dirty="0" smtClean="0">
                <a:solidFill>
                  <a:srgbClr val="003F82"/>
                </a:solidFill>
              </a:rPr>
              <a:t>.</a:t>
            </a:r>
          </a:p>
          <a:p>
            <a:pPr algn="ctr">
              <a:buFont typeface="Microsoft Sans Serif" pitchFamily="34" charset="0"/>
              <a:buChar char=" "/>
            </a:pPr>
            <a:r>
              <a:rPr lang="ru-RU" altLang="ru-RU" sz="1000" dirty="0" smtClean="0">
                <a:solidFill>
                  <a:srgbClr val="003F82"/>
                </a:solidFill>
              </a:rPr>
              <a:t>Учебная </a:t>
            </a:r>
            <a:r>
              <a:rPr lang="ru-RU" altLang="ru-RU" sz="1000" dirty="0">
                <a:solidFill>
                  <a:srgbClr val="003F82"/>
                </a:solidFill>
              </a:rPr>
              <a:t>литература приобретается в соответствии с установленными нормативами </a:t>
            </a:r>
            <a:r>
              <a:rPr lang="ru-RU" altLang="ru-RU" sz="1000" dirty="0" err="1">
                <a:solidFill>
                  <a:srgbClr val="003F82"/>
                </a:solidFill>
              </a:rPr>
              <a:t>книгообеспеченности</a:t>
            </a:r>
            <a:r>
              <a:rPr lang="ru-RU" altLang="ru-RU" sz="1000" dirty="0">
                <a:solidFill>
                  <a:srgbClr val="003F82"/>
                </a:solidFill>
              </a:rPr>
              <a:t> вузов учебной литературой </a:t>
            </a:r>
            <a:r>
              <a:rPr lang="ru-RU" altLang="ru-RU" sz="1000" dirty="0" smtClean="0">
                <a:solidFill>
                  <a:srgbClr val="003F82"/>
                </a:solidFill>
              </a:rPr>
              <a:t>– 0,25 </a:t>
            </a:r>
            <a:r>
              <a:rPr lang="ru-RU" altLang="ru-RU" sz="1000" dirty="0">
                <a:solidFill>
                  <a:srgbClr val="003F82"/>
                </a:solidFill>
              </a:rPr>
              <a:t>экз. на 1 студента по основной литературе (издания, внесенные в список обязательной литературы в программе учебной дисциплины).</a:t>
            </a:r>
          </a:p>
        </p:txBody>
      </p:sp>
    </p:spTree>
    <p:extLst>
      <p:ext uri="{BB962C8B-B14F-4D97-AF65-F5344CB8AC3E}">
        <p14:creationId xmlns:p14="http://schemas.microsoft.com/office/powerpoint/2010/main" val="314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2236927"/>
            <a:ext cx="841995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По всем интересующим вас вопросам обращайтесь к сотрудникам Библиотеки,</a:t>
            </a:r>
            <a:br>
              <a:rPr lang="ru-RU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ru-RU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а также по</a:t>
            </a:r>
            <a:br>
              <a:rPr lang="ru-RU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en-US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e-mail: </a:t>
            </a:r>
            <a:r>
              <a:rPr lang="en-US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hlinkClick r:id="rId3"/>
              </a:rPr>
              <a:t>mbituleva@hse.ru</a:t>
            </a:r>
            <a:r>
              <a:rPr lang="en-US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/>
            </a:r>
            <a:br>
              <a:rPr lang="en-US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ru-RU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тел.:8(495)772 9590*12569</a:t>
            </a:r>
            <a:br>
              <a:rPr lang="ru-RU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ru-RU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Битулева Мария.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5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88" y="2581653"/>
            <a:ext cx="83543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ОБЩАЯ </a:t>
            </a:r>
          </a:p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ИНФОРМАЦИЯ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55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2670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МИССИЯ БИБЛИОТЕКИ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846161"/>
              </p:ext>
            </p:extLst>
          </p:nvPr>
        </p:nvGraphicFramePr>
        <p:xfrm>
          <a:off x="711200" y="2124471"/>
          <a:ext cx="7375525" cy="405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66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15181" y="428625"/>
            <a:ext cx="2670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ФАКТЫ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766278325"/>
              </p:ext>
            </p:extLst>
          </p:nvPr>
        </p:nvGraphicFramePr>
        <p:xfrm>
          <a:off x="849297" y="1642369"/>
          <a:ext cx="7611122" cy="4456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68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15181" y="428625"/>
            <a:ext cx="2670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АДРЕСА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596" y="3272792"/>
            <a:ext cx="171673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Библиотека на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Трехсвятительском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842" y="2625725"/>
            <a:ext cx="173448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Библиотека на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Кирпичной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843" y="2002824"/>
            <a:ext cx="173448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Библиотека на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Кочновском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842" y="1383437"/>
            <a:ext cx="173448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Центральная библиотека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719" y="3967163"/>
            <a:ext cx="171673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Библиотека на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Старой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Басманной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719" y="4679882"/>
            <a:ext cx="17167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Библиотека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МИЭМ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596" y="5123049"/>
            <a:ext cx="171673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Библиотека на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Пионерской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8596" y="5749771"/>
            <a:ext cx="171673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Библиотека на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Шаболовке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09678" y="1379753"/>
            <a:ext cx="2530136" cy="5201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3F82"/>
                </a:solidFill>
              </a:rPr>
              <a:t>Мясницкая ул., д.20 (м. Лубянка, Чистые пруды, Тургеневская, Китай-город)</a:t>
            </a:r>
          </a:p>
          <a:p>
            <a:pPr algn="ctr"/>
            <a:r>
              <a:rPr lang="ru-RU" sz="1000" dirty="0">
                <a:solidFill>
                  <a:srgbClr val="003F82"/>
                </a:solidFill>
              </a:rPr>
              <a:t>Телефон: +7 495 628 85 10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350948" y="2002824"/>
            <a:ext cx="3613210" cy="5751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3F82"/>
                </a:solidFill>
              </a:rPr>
              <a:t>Абонемент учебной литературы для факультетов гуманитарных наук; экономических наук; мировой экономики и мировой политики; компьютерных наук; социальных </a:t>
            </a:r>
            <a:r>
              <a:rPr lang="ru-RU" sz="900" dirty="0" smtClean="0">
                <a:solidFill>
                  <a:srgbClr val="003F82"/>
                </a:solidFill>
              </a:rPr>
              <a:t>наук (кроме программ «Государственное и муниципальное управление» и «Психология»).</a:t>
            </a:r>
            <a:endParaRPr lang="ru-RU" sz="900" dirty="0">
              <a:solidFill>
                <a:srgbClr val="003F82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6014835" y="2220161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409678" y="2015191"/>
            <a:ext cx="2530136" cy="5201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err="1">
                <a:solidFill>
                  <a:srgbClr val="003F82"/>
                </a:solidFill>
              </a:rPr>
              <a:t>Кочновский</a:t>
            </a:r>
            <a:r>
              <a:rPr lang="ru-RU" sz="1000" dirty="0">
                <a:solidFill>
                  <a:srgbClr val="003F82"/>
                </a:solidFill>
              </a:rPr>
              <a:t> </a:t>
            </a:r>
            <a:r>
              <a:rPr lang="ru-RU" sz="1000" dirty="0" err="1">
                <a:solidFill>
                  <a:srgbClr val="003F82"/>
                </a:solidFill>
              </a:rPr>
              <a:t>пр</a:t>
            </a:r>
            <a:r>
              <a:rPr lang="ru-RU" sz="1000" dirty="0">
                <a:solidFill>
                  <a:srgbClr val="003F82"/>
                </a:solidFill>
              </a:rPr>
              <a:t>-д, 3 (м. Аэропорт)</a:t>
            </a:r>
          </a:p>
          <a:p>
            <a:pPr algn="ctr"/>
            <a:r>
              <a:rPr lang="ru-RU" sz="1000" dirty="0">
                <a:solidFill>
                  <a:srgbClr val="003F82"/>
                </a:solidFill>
              </a:rPr>
              <a:t>Телефоны: +7 499 152 16 61;</a:t>
            </a:r>
          </a:p>
          <a:p>
            <a:pPr algn="ctr"/>
            <a:r>
              <a:rPr lang="ru-RU" sz="1000" dirty="0">
                <a:solidFill>
                  <a:srgbClr val="003F82"/>
                </a:solidFill>
              </a:rPr>
              <a:t>+7 499 152 06 01</a:t>
            </a:r>
          </a:p>
        </p:txBody>
      </p:sp>
      <p:sp>
        <p:nvSpPr>
          <p:cNvPr id="47" name="Стрелка вправо 46"/>
          <p:cNvSpPr/>
          <p:nvPr/>
        </p:nvSpPr>
        <p:spPr>
          <a:xfrm>
            <a:off x="1964183" y="2211459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1962548" y="1589952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1965659" y="3479307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1965659" y="2850873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1948861" y="4173678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1955968" y="4778675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1974166" y="5329564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1974166" y="5961063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327012" y="1446177"/>
            <a:ext cx="3613210" cy="3977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3F82"/>
                </a:solidFill>
              </a:rPr>
              <a:t>Читальный зал, абонемент научной, художественной литературы, </a:t>
            </a:r>
            <a:r>
              <a:rPr lang="ru-RU" sz="900" dirty="0" err="1">
                <a:solidFill>
                  <a:srgbClr val="003F82"/>
                </a:solidFill>
              </a:rPr>
              <a:t>медиатека</a:t>
            </a:r>
            <a:endParaRPr lang="ru-RU" sz="900" dirty="0">
              <a:solidFill>
                <a:srgbClr val="003F82"/>
              </a:solidFill>
            </a:endParaRPr>
          </a:p>
        </p:txBody>
      </p:sp>
      <p:sp>
        <p:nvSpPr>
          <p:cNvPr id="56" name="Стрелка вправо 55"/>
          <p:cNvSpPr/>
          <p:nvPr/>
        </p:nvSpPr>
        <p:spPr>
          <a:xfrm>
            <a:off x="5993749" y="1592340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327275" y="2714587"/>
            <a:ext cx="3631735" cy="5340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3F82"/>
                </a:solidFill>
              </a:rPr>
              <a:t>Читальный зал, абонемент научной, учебной литературы по менеджменту, логистике, вычислительной технике и смежным </a:t>
            </a:r>
            <a:r>
              <a:rPr lang="ru-RU" sz="900" dirty="0" smtClean="0">
                <a:solidFill>
                  <a:srgbClr val="003F82"/>
                </a:solidFill>
              </a:rPr>
              <a:t>дисциплинам, а также факультета коммуникаций медиа и дизайна (кроме программ «Мода» и «Дизайн»)</a:t>
            </a:r>
            <a:endParaRPr lang="ru-RU" sz="900" dirty="0">
              <a:solidFill>
                <a:srgbClr val="003F82"/>
              </a:solidFill>
            </a:endParaRPr>
          </a:p>
        </p:txBody>
      </p:sp>
      <p:sp>
        <p:nvSpPr>
          <p:cNvPr id="58" name="Стрелка вправо 57"/>
          <p:cNvSpPr/>
          <p:nvPr/>
        </p:nvSpPr>
        <p:spPr>
          <a:xfrm>
            <a:off x="6010025" y="2847056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409678" y="2671700"/>
            <a:ext cx="2530136" cy="4088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3F82"/>
                </a:solidFill>
              </a:rPr>
              <a:t>ул. Кирпичная, 33/5 (м. Семеновская)</a:t>
            </a:r>
          </a:p>
          <a:p>
            <a:pPr algn="ctr"/>
            <a:r>
              <a:rPr lang="ru-RU" sz="1000" dirty="0">
                <a:solidFill>
                  <a:srgbClr val="003F82"/>
                </a:solidFill>
              </a:rPr>
              <a:t>Телефон: +7 499 772 9590 доб.55025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350948" y="3398265"/>
            <a:ext cx="3613210" cy="2722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3F82"/>
                </a:solidFill>
              </a:rPr>
              <a:t>Читальный зал. Литература по праву и смежным дисциплинам.</a:t>
            </a:r>
          </a:p>
        </p:txBody>
      </p:sp>
      <p:sp>
        <p:nvSpPr>
          <p:cNvPr id="61" name="Стрелка вправо 60"/>
          <p:cNvSpPr/>
          <p:nvPr/>
        </p:nvSpPr>
        <p:spPr>
          <a:xfrm>
            <a:off x="6014835" y="3479306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409678" y="3248615"/>
            <a:ext cx="2530136" cy="5201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3F82"/>
                </a:solidFill>
              </a:rPr>
              <a:t>Б. </a:t>
            </a:r>
            <a:r>
              <a:rPr lang="ru-RU" sz="1000" dirty="0" err="1">
                <a:solidFill>
                  <a:srgbClr val="003F82"/>
                </a:solidFill>
              </a:rPr>
              <a:t>Трехсвятительский</a:t>
            </a:r>
            <a:r>
              <a:rPr lang="ru-RU" sz="1000" dirty="0">
                <a:solidFill>
                  <a:srgbClr val="003F82"/>
                </a:solidFill>
              </a:rPr>
              <a:t> пер, </a:t>
            </a:r>
            <a:r>
              <a:rPr lang="ru-RU" sz="1000" dirty="0" smtClean="0">
                <a:solidFill>
                  <a:srgbClr val="003F82"/>
                </a:solidFill>
              </a:rPr>
              <a:t>д.3</a:t>
            </a:r>
          </a:p>
          <a:p>
            <a:pPr algn="ctr"/>
            <a:r>
              <a:rPr lang="ru-RU" sz="1000" dirty="0" smtClean="0">
                <a:solidFill>
                  <a:srgbClr val="003F82"/>
                </a:solidFill>
              </a:rPr>
              <a:t>(</a:t>
            </a:r>
            <a:r>
              <a:rPr lang="ru-RU" sz="1000" dirty="0">
                <a:solidFill>
                  <a:srgbClr val="003F82"/>
                </a:solidFill>
              </a:rPr>
              <a:t>м. Чистые пруды, Курская)</a:t>
            </a:r>
          </a:p>
          <a:p>
            <a:pPr algn="ctr"/>
            <a:r>
              <a:rPr lang="ru-RU" sz="1000" dirty="0">
                <a:solidFill>
                  <a:srgbClr val="003F82"/>
                </a:solidFill>
              </a:rPr>
              <a:t>Телефон: +7 (495)772-95-90 доб. 23025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327275" y="3967163"/>
            <a:ext cx="3636883" cy="5232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3F82"/>
                </a:solidFill>
              </a:rPr>
              <a:t>Читальный зал, абонемент научной литературы </a:t>
            </a:r>
            <a:r>
              <a:rPr lang="ru-RU" sz="900">
                <a:solidFill>
                  <a:srgbClr val="003F82"/>
                </a:solidFill>
              </a:rPr>
              <a:t>по </a:t>
            </a:r>
            <a:r>
              <a:rPr lang="ru-RU" sz="900" smtClean="0">
                <a:solidFill>
                  <a:srgbClr val="003F82"/>
                </a:solidFill>
              </a:rPr>
              <a:t>культурологи</a:t>
            </a:r>
            <a:r>
              <a:rPr lang="ru-RU" sz="900">
                <a:solidFill>
                  <a:srgbClr val="003F82"/>
                </a:solidFill>
              </a:rPr>
              <a:t>и</a:t>
            </a:r>
            <a:r>
              <a:rPr lang="ru-RU" sz="900" smtClean="0">
                <a:solidFill>
                  <a:srgbClr val="003F82"/>
                </a:solidFill>
              </a:rPr>
              <a:t>, </a:t>
            </a:r>
            <a:r>
              <a:rPr lang="ru-RU" sz="900" dirty="0">
                <a:solidFill>
                  <a:srgbClr val="003F82"/>
                </a:solidFill>
              </a:rPr>
              <a:t>философии, логике, языкознанию, лингвистике, физике и смежным дисциплинам.</a:t>
            </a:r>
          </a:p>
        </p:txBody>
      </p:sp>
      <p:sp>
        <p:nvSpPr>
          <p:cNvPr id="64" name="Стрелка вправо 63"/>
          <p:cNvSpPr/>
          <p:nvPr/>
        </p:nvSpPr>
        <p:spPr>
          <a:xfrm>
            <a:off x="6014835" y="4155374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409678" y="3950402"/>
            <a:ext cx="2530136" cy="5201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3F82"/>
                </a:solidFill>
              </a:rPr>
              <a:t>ул. Старая Басманная,21/4</a:t>
            </a:r>
          </a:p>
          <a:p>
            <a:pPr algn="ctr"/>
            <a:r>
              <a:rPr lang="ru-RU" sz="1000" dirty="0">
                <a:solidFill>
                  <a:srgbClr val="003F82"/>
                </a:solidFill>
              </a:rPr>
              <a:t>(</a:t>
            </a:r>
            <a:r>
              <a:rPr lang="ru-RU" sz="1000" dirty="0" err="1">
                <a:solidFill>
                  <a:srgbClr val="003F82"/>
                </a:solidFill>
              </a:rPr>
              <a:t>м.Бауманская</a:t>
            </a:r>
            <a:r>
              <a:rPr lang="ru-RU" sz="1000" dirty="0">
                <a:solidFill>
                  <a:srgbClr val="003F82"/>
                </a:solidFill>
              </a:rPr>
              <a:t>, Красные ворота)</a:t>
            </a:r>
          </a:p>
          <a:p>
            <a:pPr algn="ctr"/>
            <a:r>
              <a:rPr lang="ru-RU" sz="1000" dirty="0">
                <a:solidFill>
                  <a:srgbClr val="003F82"/>
                </a:solidFill>
              </a:rPr>
              <a:t>Телефон: +7(495)7729590 доб.22066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345799" y="4572160"/>
            <a:ext cx="3613211" cy="5232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3F82"/>
                </a:solidFill>
              </a:rPr>
              <a:t>Читальный зал, абонемент научной и учебной литературы по вычислительной технике, математике, физике, химии и смежным дисциплинам.</a:t>
            </a:r>
          </a:p>
        </p:txBody>
      </p:sp>
      <p:sp>
        <p:nvSpPr>
          <p:cNvPr id="67" name="Стрелка вправо 66"/>
          <p:cNvSpPr/>
          <p:nvPr/>
        </p:nvSpPr>
        <p:spPr>
          <a:xfrm>
            <a:off x="6014835" y="4778674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414117" y="4626018"/>
            <a:ext cx="2530136" cy="4154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3F82"/>
                </a:solidFill>
              </a:rPr>
              <a:t>ул. </a:t>
            </a:r>
            <a:r>
              <a:rPr lang="ru-RU" sz="1000" dirty="0" err="1">
                <a:solidFill>
                  <a:srgbClr val="003F82"/>
                </a:solidFill>
              </a:rPr>
              <a:t>Таллинская</a:t>
            </a:r>
            <a:r>
              <a:rPr lang="ru-RU" sz="1000" dirty="0">
                <a:solidFill>
                  <a:srgbClr val="003F82"/>
                </a:solidFill>
              </a:rPr>
              <a:t>, 34 (м. Строгино)</a:t>
            </a:r>
          </a:p>
          <a:p>
            <a:pPr algn="ctr"/>
            <a:r>
              <a:rPr lang="ru-RU" sz="1000" dirty="0">
                <a:solidFill>
                  <a:srgbClr val="003F82"/>
                </a:solidFill>
              </a:rPr>
              <a:t>Телефон: +7(495)772-95-90 доб. 15241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345799" y="5248521"/>
            <a:ext cx="3613210" cy="2722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3F82"/>
                </a:solidFill>
              </a:rPr>
              <a:t>Читальный зал. Литература по искусству и дизайну.</a:t>
            </a:r>
          </a:p>
        </p:txBody>
      </p:sp>
      <p:sp>
        <p:nvSpPr>
          <p:cNvPr id="70" name="Стрелка вправо 69"/>
          <p:cNvSpPr/>
          <p:nvPr/>
        </p:nvSpPr>
        <p:spPr>
          <a:xfrm>
            <a:off x="6015419" y="5329564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414117" y="5186557"/>
            <a:ext cx="2530136" cy="3962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3F82"/>
                </a:solidFill>
              </a:rPr>
              <a:t>ул. Пионерская д. 12 (м. Павелецкая)</a:t>
            </a:r>
          </a:p>
          <a:p>
            <a:pPr algn="ctr"/>
            <a:r>
              <a:rPr lang="ru-RU" sz="1000" dirty="0">
                <a:solidFill>
                  <a:srgbClr val="003F82"/>
                </a:solidFill>
              </a:rPr>
              <a:t>Телефон: +7 (495) 235-32-01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345800" y="5880020"/>
            <a:ext cx="3613210" cy="2722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3F82"/>
                </a:solidFill>
              </a:rPr>
              <a:t>Читальный </a:t>
            </a:r>
            <a:r>
              <a:rPr lang="ru-RU" sz="900" dirty="0" smtClean="0">
                <a:solidFill>
                  <a:srgbClr val="003F82"/>
                </a:solidFill>
              </a:rPr>
              <a:t>зал, а</a:t>
            </a:r>
            <a:r>
              <a:rPr lang="ru-RU" sz="900" dirty="0" smtClean="0">
                <a:solidFill>
                  <a:srgbClr val="003F82"/>
                </a:solidFill>
              </a:rPr>
              <a:t>бонемент научной литературы.</a:t>
            </a:r>
            <a:endParaRPr lang="ru-RU" sz="900" b="1" dirty="0">
              <a:solidFill>
                <a:srgbClr val="003F82"/>
              </a:solidFill>
            </a:endParaRPr>
          </a:p>
        </p:txBody>
      </p:sp>
      <p:sp>
        <p:nvSpPr>
          <p:cNvPr id="73" name="Стрелка вправо 72"/>
          <p:cNvSpPr/>
          <p:nvPr/>
        </p:nvSpPr>
        <p:spPr>
          <a:xfrm>
            <a:off x="6015419" y="5961063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414117" y="5813279"/>
            <a:ext cx="2530136" cy="3962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3F82"/>
                </a:solidFill>
              </a:rPr>
              <a:t>ул. Шаболовка, дом 26, корпус 3 (</a:t>
            </a:r>
            <a:r>
              <a:rPr lang="ru-RU" sz="1000" dirty="0" err="1">
                <a:solidFill>
                  <a:srgbClr val="003F82"/>
                </a:solidFill>
              </a:rPr>
              <a:t>м.Шаболовская</a:t>
            </a:r>
            <a:r>
              <a:rPr lang="ru-RU" sz="1000" dirty="0">
                <a:solidFill>
                  <a:srgbClr val="003F8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45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28750" y="428625"/>
            <a:ext cx="2670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ЧАСЫ РАБОТЫ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88481511"/>
              </p:ext>
            </p:extLst>
          </p:nvPr>
        </p:nvGraphicFramePr>
        <p:xfrm>
          <a:off x="344365" y="1453471"/>
          <a:ext cx="8409018" cy="432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8485" y="5854531"/>
            <a:ext cx="659069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Первая пятница месяца – санитарный день!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5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2670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РЕГИСТРАЦИЯ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214" y="1561886"/>
            <a:ext cx="8194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Для регистрации в Библиотеке необходимо: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81740" y="2255837"/>
            <a:ext cx="5752730" cy="1162065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rgbClr val="003F82"/>
                </a:solidFill>
              </a:rPr>
              <a:t>предъявить паспорт и студенческий билет (удостоверение аспиранта, докторанта, карточку выпускника/слушателя) или электронный пропуск работника;</a:t>
            </a: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1387458" y="3661992"/>
            <a:ext cx="5485075" cy="81455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rgbClr val="003F82"/>
                </a:solidFill>
              </a:rPr>
              <a:t>ознакомиться с Правилами пользования Библиотекой  </a:t>
            </a:r>
            <a:r>
              <a:rPr lang="en-US" sz="1600" dirty="0">
                <a:solidFill>
                  <a:srgbClr val="003F82"/>
                </a:solidFill>
                <a:hlinkClick r:id="rId3"/>
              </a:rPr>
              <a:t>https://</a:t>
            </a:r>
            <a:r>
              <a:rPr lang="en-US" sz="1600" dirty="0" smtClean="0">
                <a:solidFill>
                  <a:srgbClr val="003F82"/>
                </a:solidFill>
                <a:hlinkClick r:id="rId3"/>
              </a:rPr>
              <a:t>library.hse.ru/mirror/pubs/share/200175663</a:t>
            </a:r>
            <a:endParaRPr lang="ru-RU" sz="1600" dirty="0">
              <a:solidFill>
                <a:srgbClr val="003F82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175029" y="4820575"/>
            <a:ext cx="6835807" cy="1448539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rgbClr val="003F82"/>
                </a:solidFill>
              </a:rPr>
              <a:t>заполнить и подписать регистрационную форму  (для того, чтобы процесс записи был удобнее и быстрее, форму можно заполнить на сайте и распечатать заранее). </a:t>
            </a:r>
            <a:r>
              <a:rPr lang="ru-RU" sz="1600" dirty="0" smtClean="0">
                <a:solidFill>
                  <a:srgbClr val="003F82"/>
                </a:solidFill>
              </a:rPr>
              <a:t>Подписанная </a:t>
            </a:r>
            <a:r>
              <a:rPr lang="ru-RU" sz="1600" dirty="0">
                <a:solidFill>
                  <a:srgbClr val="003F82"/>
                </a:solidFill>
              </a:rPr>
              <a:t>регистрационная форма является подтверждением читателя ознакомления с Правилами пользования Библиотекой.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807258" y="3250657"/>
            <a:ext cx="317776" cy="57113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592932" y="4335463"/>
            <a:ext cx="317776" cy="57113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67919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СРОК ПОЛЬЗОВАНИЯ И КОЛИЧЕСТВО ВЫДАВАЕМЫХ ДОКУМЕНТОВ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" name="Нашивка 2"/>
          <p:cNvSpPr/>
          <p:nvPr/>
        </p:nvSpPr>
        <p:spPr>
          <a:xfrm>
            <a:off x="354600" y="1545624"/>
            <a:ext cx="4113125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Научный абонемент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54600" y="2403296"/>
            <a:ext cx="4107810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Учебный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абонемент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4229657" y="2403296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Учебный модуль**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6254044" y="1534681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 экземпляров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4229657" y="1534681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 дней*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6254044" y="2411596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 экземпляров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354600" y="3256949"/>
            <a:ext cx="4107810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Абонемент художественной литературы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4229657" y="3256949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дней*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6254044" y="3256949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 экземпляров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3681" y="4225770"/>
            <a:ext cx="4563123" cy="19264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3F82"/>
                </a:solidFill>
              </a:rPr>
              <a:t>* Срок пользования документами, выданными на научном и художественном абонементах может быть продлен при личной явке, по </a:t>
            </a:r>
            <a:r>
              <a:rPr lang="ru-RU" sz="1600" dirty="0" smtClean="0">
                <a:solidFill>
                  <a:srgbClr val="003F82"/>
                </a:solidFill>
              </a:rPr>
              <a:t>телефону</a:t>
            </a:r>
            <a:r>
              <a:rPr lang="en-US" sz="1600" smtClean="0">
                <a:solidFill>
                  <a:srgbClr val="003F82"/>
                </a:solidFill>
              </a:rPr>
              <a:t> </a:t>
            </a:r>
            <a:r>
              <a:rPr lang="ru-RU" sz="1600" smtClean="0">
                <a:solidFill>
                  <a:srgbClr val="003F82"/>
                </a:solidFill>
              </a:rPr>
              <a:t>или </a:t>
            </a:r>
            <a:r>
              <a:rPr lang="ru-RU" sz="1600" dirty="0">
                <a:solidFill>
                  <a:srgbClr val="003F82"/>
                </a:solidFill>
              </a:rPr>
              <a:t>через личный кабинет пользователя в электронном каталоге Библиотеки при отсутствии спроса на эту литературу со стороны других читателей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52683" y="4225769"/>
            <a:ext cx="2938509" cy="19264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3F82"/>
                </a:solidFill>
              </a:rPr>
              <a:t>**Последний день сдачи документов за:</a:t>
            </a:r>
          </a:p>
          <a:p>
            <a:pPr lvl="0"/>
            <a:r>
              <a:rPr lang="ru-RU" sz="1600" dirty="0">
                <a:solidFill>
                  <a:srgbClr val="003F82"/>
                </a:solidFill>
              </a:rPr>
              <a:t>1-ый модуль-15 ноября;</a:t>
            </a:r>
          </a:p>
          <a:p>
            <a:pPr lvl="0"/>
            <a:r>
              <a:rPr lang="ru-RU" sz="1600" dirty="0">
                <a:solidFill>
                  <a:srgbClr val="003F82"/>
                </a:solidFill>
              </a:rPr>
              <a:t>2-ой модуль- 25 января;</a:t>
            </a:r>
          </a:p>
          <a:p>
            <a:pPr lvl="0"/>
            <a:r>
              <a:rPr lang="ru-RU" sz="1600" dirty="0">
                <a:solidFill>
                  <a:srgbClr val="003F82"/>
                </a:solidFill>
              </a:rPr>
              <a:t>3-ий модуль -15 апреля;</a:t>
            </a:r>
          </a:p>
          <a:p>
            <a:pPr lvl="0"/>
            <a:r>
              <a:rPr lang="ru-RU" sz="1600" dirty="0">
                <a:solidFill>
                  <a:srgbClr val="003F82"/>
                </a:solidFill>
              </a:rPr>
              <a:t>4-ый модуль- 15 июля.</a:t>
            </a:r>
          </a:p>
        </p:txBody>
      </p:sp>
    </p:spTree>
    <p:extLst>
      <p:ext uri="{BB962C8B-B14F-4D97-AF65-F5344CB8AC3E}">
        <p14:creationId xmlns:p14="http://schemas.microsoft.com/office/powerpoint/2010/main" val="30967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2541</Words>
  <Application>Microsoft Office PowerPoint</Application>
  <PresentationFormat>Экран (4:3)</PresentationFormat>
  <Paragraphs>334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БИБЛИОТЕКА НИУ ВШЭ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Пользователь Windows</cp:lastModifiedBy>
  <cp:revision>101</cp:revision>
  <dcterms:created xsi:type="dcterms:W3CDTF">2010-09-30T06:45:29Z</dcterms:created>
  <dcterms:modified xsi:type="dcterms:W3CDTF">2017-11-21T09:03:36Z</dcterms:modified>
</cp:coreProperties>
</file>